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307" r:id="rId4"/>
    <p:sldId id="315" r:id="rId5"/>
    <p:sldId id="308" r:id="rId6"/>
    <p:sldId id="293" r:id="rId7"/>
    <p:sldId id="261" r:id="rId8"/>
    <p:sldId id="269" r:id="rId9"/>
    <p:sldId id="270" r:id="rId10"/>
    <p:sldId id="303" r:id="rId11"/>
    <p:sldId id="316" r:id="rId12"/>
    <p:sldId id="317" r:id="rId13"/>
    <p:sldId id="264" r:id="rId14"/>
    <p:sldId id="299" r:id="rId15"/>
    <p:sldId id="300" r:id="rId16"/>
    <p:sldId id="311" r:id="rId17"/>
    <p:sldId id="312" r:id="rId18"/>
    <p:sldId id="314" r:id="rId19"/>
    <p:sldId id="304" r:id="rId20"/>
    <p:sldId id="297" r:id="rId21"/>
    <p:sldId id="305" r:id="rId22"/>
    <p:sldId id="306" r:id="rId23"/>
    <p:sldId id="313" r:id="rId24"/>
    <p:sldId id="310" r:id="rId25"/>
    <p:sldId id="309" r:id="rId26"/>
    <p:sldId id="298" r:id="rId27"/>
    <p:sldId id="287" r:id="rId28"/>
    <p:sldId id="292"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16AC8-5A14-4AC2-9413-6C1D537EE9FE}" type="datetimeFigureOut">
              <a:rPr lang="en-US" smtClean="0"/>
              <a:pPr/>
              <a:t>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BBEAE-73D3-427D-8982-0C0AC20E46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CBBEAE-73D3-427D-8982-0C0AC20E46C2}"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5FB99-D665-42A6-9B26-E03D693A34F1}"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E7570D-831D-4483-9A3D-F5F56186B2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5FB99-D665-42A6-9B26-E03D693A34F1}" type="datetimeFigureOut">
              <a:rPr lang="en-US" smtClean="0"/>
              <a:pPr/>
              <a:t>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7570D-831D-4483-9A3D-F5F56186B2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stuart@autopsrus.com" TargetMode="External"/><Relationship Id="rId2" Type="http://schemas.openxmlformats.org/officeDocument/2006/relationships/hyperlink" Target="http://www.autopsrus.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477875"/>
          </a:xfrm>
        </p:spPr>
        <p:txBody>
          <a:bodyPr wrap="square">
            <a:spAutoFit/>
          </a:bodyPr>
          <a:lstStyle/>
          <a:p>
            <a:r>
              <a:rPr lang="en-US" sz="6000" b="1" dirty="0" smtClean="0"/>
              <a:t>Considerations in selecting an automotive engine for conversion.</a:t>
            </a:r>
            <a:r>
              <a:rPr lang="en-US" sz="5400" b="1" dirty="0" smtClean="0"/>
              <a:t/>
            </a:r>
            <a:br>
              <a:rPr lang="en-US" sz="5400" b="1" dirty="0" smtClean="0"/>
            </a:br>
            <a:r>
              <a:rPr lang="en-US" sz="3600" b="1" dirty="0" smtClean="0"/>
              <a:t>Presented by Stuart Davis of</a:t>
            </a:r>
            <a:endParaRPr lang="en-US" sz="3600" b="1" dirty="0">
              <a:solidFill>
                <a:srgbClr val="0070C0"/>
              </a:solidFill>
            </a:endParaRPr>
          </a:p>
        </p:txBody>
      </p:sp>
      <p:pic>
        <p:nvPicPr>
          <p:cNvPr id="4" name="Picture 3" descr="AutoDrives_CustomlogoDesign_R1.jpg"/>
          <p:cNvPicPr>
            <a:picLocks noChangeAspect="1"/>
          </p:cNvPicPr>
          <p:nvPr/>
        </p:nvPicPr>
        <p:blipFill>
          <a:blip r:embed="rId3" cstate="print"/>
          <a:stretch>
            <a:fillRect/>
          </a:stretch>
        </p:blipFill>
        <p:spPr>
          <a:xfrm>
            <a:off x="1905000" y="3657600"/>
            <a:ext cx="5420612" cy="2971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b="1" dirty="0" smtClean="0"/>
              <a:t>LS3 ENGINE TO PROP POWER</a:t>
            </a:r>
            <a:endParaRPr lang="en-US" b="1" dirty="0"/>
          </a:p>
        </p:txBody>
      </p:sp>
      <p:pic>
        <p:nvPicPr>
          <p:cNvPr id="4" name="Picture 3" descr="LS3 6-2L Application.bmp"/>
          <p:cNvPicPr>
            <a:picLocks noChangeAspect="1"/>
          </p:cNvPicPr>
          <p:nvPr/>
        </p:nvPicPr>
        <p:blipFill>
          <a:blip r:embed="rId2" cstate="print"/>
          <a:stretch>
            <a:fillRect/>
          </a:stretch>
        </p:blipFill>
        <p:spPr>
          <a:xfrm>
            <a:off x="1524380" y="1219200"/>
            <a:ext cx="6324220" cy="5444757"/>
          </a:xfrm>
          <a:prstGeom prst="rect">
            <a:avLst/>
          </a:prstGeom>
        </p:spPr>
      </p:pic>
      <p:grpSp>
        <p:nvGrpSpPr>
          <p:cNvPr id="5" name="Group 4"/>
          <p:cNvGrpSpPr/>
          <p:nvPr/>
        </p:nvGrpSpPr>
        <p:grpSpPr>
          <a:xfrm>
            <a:off x="1219200" y="3505200"/>
            <a:ext cx="304800" cy="2362200"/>
            <a:chOff x="1219200" y="3657600"/>
            <a:chExt cx="304800" cy="2362200"/>
          </a:xfrm>
          <a:solidFill>
            <a:schemeClr val="tx1">
              <a:lumMod val="50000"/>
              <a:lumOff val="50000"/>
            </a:schemeClr>
          </a:solidFill>
        </p:grpSpPr>
        <p:sp>
          <p:nvSpPr>
            <p:cNvPr id="6" name="Bent-Up Arrow 5"/>
            <p:cNvSpPr/>
            <p:nvPr/>
          </p:nvSpPr>
          <p:spPr>
            <a:xfrm rot="5400000">
              <a:off x="1028700" y="5524500"/>
              <a:ext cx="685800" cy="304800"/>
            </a:xfrm>
            <a:prstGeom prst="bentUp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rot="5400000">
              <a:off x="1028700" y="3848100"/>
              <a:ext cx="685800" cy="304800"/>
            </a:xfrm>
            <a:prstGeom prst="bentUpArrow">
              <a:avLst/>
            </a:prstGeom>
            <a:grpFill/>
            <a:ln>
              <a:solidFill>
                <a:schemeClr val="tx1"/>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990600" y="4191000"/>
            <a:ext cx="461665" cy="914400"/>
          </a:xfrm>
          <a:prstGeom prst="rect">
            <a:avLst/>
          </a:prstGeom>
          <a:noFill/>
        </p:spPr>
        <p:txBody>
          <a:bodyPr vert="vert270" wrap="square" rtlCol="0">
            <a:spAutoFit/>
          </a:bodyPr>
          <a:lstStyle/>
          <a:p>
            <a:pPr algn="ctr"/>
            <a:r>
              <a:rPr lang="en-US" b="1" dirty="0" smtClean="0"/>
              <a:t>Cruise</a:t>
            </a:r>
            <a:endParaRPr lang="en-US" b="1" dirty="0"/>
          </a:p>
        </p:txBody>
      </p:sp>
      <p:sp>
        <p:nvSpPr>
          <p:cNvPr id="10" name="Rectangle 9"/>
          <p:cNvSpPr/>
          <p:nvPr/>
        </p:nvSpPr>
        <p:spPr>
          <a:xfrm>
            <a:off x="1600200" y="3505200"/>
            <a:ext cx="6172200" cy="236220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GEAR RATIOS / TYPES OF DRIVES</a:t>
            </a:r>
            <a:endParaRPr lang="en-US" dirty="0"/>
          </a:p>
        </p:txBody>
      </p:sp>
      <p:sp>
        <p:nvSpPr>
          <p:cNvPr id="3" name="TextBox 2"/>
          <p:cNvSpPr txBox="1"/>
          <p:nvPr/>
        </p:nvSpPr>
        <p:spPr>
          <a:xfrm>
            <a:off x="1752600" y="1752600"/>
            <a:ext cx="5715000" cy="369332"/>
          </a:xfrm>
          <a:prstGeom prst="rect">
            <a:avLst/>
          </a:prstGeom>
          <a:noFill/>
        </p:spPr>
        <p:txBody>
          <a:bodyPr wrap="square" rtlCol="0">
            <a:spAutoFit/>
          </a:bodyPr>
          <a:lstStyle/>
          <a:p>
            <a:endParaRPr lang="en-US" dirty="0"/>
          </a:p>
        </p:txBody>
      </p:sp>
      <p:sp>
        <p:nvSpPr>
          <p:cNvPr id="4" name="TextBox 3"/>
          <p:cNvSpPr txBox="1"/>
          <p:nvPr/>
        </p:nvSpPr>
        <p:spPr>
          <a:xfrm>
            <a:off x="1066800" y="1295400"/>
            <a:ext cx="7162800" cy="4955203"/>
          </a:xfrm>
          <a:prstGeom prst="rect">
            <a:avLst/>
          </a:prstGeom>
          <a:noFill/>
        </p:spPr>
        <p:txBody>
          <a:bodyPr wrap="square" rtlCol="0">
            <a:spAutoFit/>
          </a:bodyPr>
          <a:lstStyle/>
          <a:p>
            <a:r>
              <a:rPr lang="en-US" sz="2800" b="1" dirty="0" smtClean="0"/>
              <a:t>Two basic types of drives – Geared and Belted</a:t>
            </a:r>
          </a:p>
          <a:p>
            <a:endParaRPr lang="en-US" sz="1200" dirty="0" smtClean="0"/>
          </a:p>
          <a:p>
            <a:r>
              <a:rPr lang="en-US" sz="2400" dirty="0" smtClean="0"/>
              <a:t>Belted Drives</a:t>
            </a:r>
          </a:p>
          <a:p>
            <a:r>
              <a:rPr lang="en-US" sz="2400" dirty="0" smtClean="0"/>
              <a:t>	1)   Are lighter but are limited to about 250 HP</a:t>
            </a:r>
          </a:p>
          <a:p>
            <a:r>
              <a:rPr lang="en-US" sz="2400" dirty="0" smtClean="0"/>
              <a:t>	2)   Don’t support constant speed propellers</a:t>
            </a:r>
          </a:p>
          <a:p>
            <a:r>
              <a:rPr lang="en-US" sz="2400" dirty="0" smtClean="0"/>
              <a:t>	3)   Gear ratios typically are  1.43 thru 3.00 to 1</a:t>
            </a:r>
          </a:p>
          <a:p>
            <a:endParaRPr lang="en-US" sz="1200" dirty="0" smtClean="0"/>
          </a:p>
          <a:p>
            <a:r>
              <a:rPr lang="en-US" sz="2400" dirty="0" smtClean="0"/>
              <a:t>Geared Drives</a:t>
            </a:r>
          </a:p>
          <a:p>
            <a:r>
              <a:rPr lang="en-US" sz="2400" dirty="0" smtClean="0"/>
              <a:t>	1)   Are heavier but handle 200 HP and up</a:t>
            </a:r>
          </a:p>
          <a:p>
            <a:r>
              <a:rPr lang="en-US" sz="2400" dirty="0" smtClean="0"/>
              <a:t>	2)   Required lubrications system can easily </a:t>
            </a:r>
          </a:p>
          <a:p>
            <a:r>
              <a:rPr lang="en-US" sz="2400" dirty="0" smtClean="0"/>
              <a:t>	       support constant speed propellers</a:t>
            </a:r>
          </a:p>
          <a:p>
            <a:r>
              <a:rPr lang="en-US" sz="2400" dirty="0" smtClean="0"/>
              <a:t>	3)   Gear ratios typically are  1.23thru 3.53 to 1</a:t>
            </a:r>
          </a:p>
          <a:p>
            <a:endParaRPr lang="en-US" sz="1200" dirty="0" smtClean="0"/>
          </a:p>
          <a:p>
            <a:pPr algn="ctr"/>
            <a:r>
              <a:rPr lang="en-US" sz="2800" dirty="0" smtClean="0"/>
              <a:t>Both have vibration dampening challenges.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GEAR RATIOS / TYPES OF DRIVES</a:t>
            </a:r>
            <a:endParaRPr lang="en-US" dirty="0"/>
          </a:p>
        </p:txBody>
      </p:sp>
      <p:sp>
        <p:nvSpPr>
          <p:cNvPr id="3" name="TextBox 2"/>
          <p:cNvSpPr txBox="1"/>
          <p:nvPr/>
        </p:nvSpPr>
        <p:spPr>
          <a:xfrm>
            <a:off x="990600" y="1295400"/>
            <a:ext cx="7457747" cy="1077218"/>
          </a:xfrm>
          <a:prstGeom prst="rect">
            <a:avLst/>
          </a:prstGeom>
          <a:noFill/>
        </p:spPr>
        <p:txBody>
          <a:bodyPr wrap="none" rtlCol="0">
            <a:spAutoFit/>
          </a:bodyPr>
          <a:lstStyle/>
          <a:p>
            <a:r>
              <a:rPr lang="en-US" sz="2800" dirty="0" smtClean="0"/>
              <a:t>Vibration Dampening</a:t>
            </a:r>
          </a:p>
          <a:p>
            <a:endParaRPr lang="en-US" sz="1200" dirty="0" smtClean="0"/>
          </a:p>
          <a:p>
            <a:r>
              <a:rPr lang="en-US" sz="2400" dirty="0" smtClean="0"/>
              <a:t>Auto PSRU’s uses this design on both the 200Z and BW350</a:t>
            </a:r>
            <a:endParaRPr lang="en-US" sz="2400" dirty="0"/>
          </a:p>
        </p:txBody>
      </p:sp>
      <p:pic>
        <p:nvPicPr>
          <p:cNvPr id="4" name="Picture 3" descr="Clutch Exploded.bmp"/>
          <p:cNvPicPr>
            <a:picLocks noChangeAspect="1"/>
          </p:cNvPicPr>
          <p:nvPr/>
        </p:nvPicPr>
        <p:blipFill>
          <a:blip r:embed="rId2" cstate="print"/>
          <a:stretch>
            <a:fillRect/>
          </a:stretch>
        </p:blipFill>
        <p:spPr>
          <a:xfrm>
            <a:off x="609602" y="2717158"/>
            <a:ext cx="2571907" cy="2312042"/>
          </a:xfrm>
          <a:prstGeom prst="rect">
            <a:avLst/>
          </a:prstGeom>
        </p:spPr>
      </p:pic>
      <p:pic>
        <p:nvPicPr>
          <p:cNvPr id="5" name="Picture 4" descr="6121 Clutch.jpg"/>
          <p:cNvPicPr>
            <a:picLocks noChangeAspect="1"/>
          </p:cNvPicPr>
          <p:nvPr/>
        </p:nvPicPr>
        <p:blipFill>
          <a:blip r:embed="rId3" cstate="print"/>
          <a:stretch>
            <a:fillRect/>
          </a:stretch>
        </p:blipFill>
        <p:spPr>
          <a:xfrm>
            <a:off x="6096000" y="2895600"/>
            <a:ext cx="2438400" cy="1937942"/>
          </a:xfrm>
          <a:prstGeom prst="rect">
            <a:avLst/>
          </a:prstGeom>
        </p:spPr>
      </p:pic>
      <p:pic>
        <p:nvPicPr>
          <p:cNvPr id="6" name="Picture 5" descr="F and C Assy 001.JPG"/>
          <p:cNvPicPr>
            <a:picLocks noChangeAspect="1"/>
          </p:cNvPicPr>
          <p:nvPr/>
        </p:nvPicPr>
        <p:blipFill>
          <a:blip r:embed="rId4" cstate="print"/>
          <a:stretch>
            <a:fillRect/>
          </a:stretch>
        </p:blipFill>
        <p:spPr>
          <a:xfrm>
            <a:off x="3581400" y="4436202"/>
            <a:ext cx="2362200" cy="2145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r>
              <a:rPr lang="en-US" sz="3600" dirty="0" smtClean="0"/>
              <a:t>BW350 Gear Box</a:t>
            </a:r>
            <a:endParaRPr lang="en-US" sz="3600" dirty="0"/>
          </a:p>
        </p:txBody>
      </p:sp>
      <p:pic>
        <p:nvPicPr>
          <p:cNvPr id="10" name="Picture 9" descr="NewCaseTransparency_large.jpg"/>
          <p:cNvPicPr>
            <a:picLocks noChangeAspect="1"/>
          </p:cNvPicPr>
          <p:nvPr/>
        </p:nvPicPr>
        <p:blipFill>
          <a:blip r:embed="rId2" cstate="print"/>
          <a:stretch>
            <a:fillRect/>
          </a:stretch>
        </p:blipFill>
        <p:spPr>
          <a:xfrm>
            <a:off x="4648200" y="2819400"/>
            <a:ext cx="3973683" cy="3724234"/>
          </a:xfrm>
          <a:prstGeom prst="rect">
            <a:avLst/>
          </a:prstGeom>
        </p:spPr>
      </p:pic>
      <p:sp>
        <p:nvSpPr>
          <p:cNvPr id="11" name="TextBox 10"/>
          <p:cNvSpPr txBox="1"/>
          <p:nvPr/>
        </p:nvSpPr>
        <p:spPr>
          <a:xfrm>
            <a:off x="457200" y="1371600"/>
            <a:ext cx="5638800" cy="4801314"/>
          </a:xfrm>
          <a:prstGeom prst="rect">
            <a:avLst/>
          </a:prstGeom>
          <a:noFill/>
        </p:spPr>
        <p:txBody>
          <a:bodyPr wrap="square" rtlCol="0">
            <a:spAutoFit/>
          </a:bodyPr>
          <a:lstStyle/>
          <a:p>
            <a:r>
              <a:rPr lang="en-US" sz="2000" b="1" dirty="0" smtClean="0"/>
              <a:t>PSRU for Chevrolet LS series engines, V8, V6, I4</a:t>
            </a:r>
          </a:p>
          <a:p>
            <a:r>
              <a:rPr lang="en-US" sz="2000" b="1" dirty="0" smtClean="0"/>
              <a:t>400+ Horsepower</a:t>
            </a:r>
          </a:p>
          <a:p>
            <a:r>
              <a:rPr lang="en-US" sz="2000" b="1" dirty="0" smtClean="0"/>
              <a:t>Clutch engages/disengages at about 900 RPM</a:t>
            </a:r>
          </a:p>
          <a:p>
            <a:r>
              <a:rPr lang="en-US" sz="2000" b="1" dirty="0" smtClean="0"/>
              <a:t>Straight cut gears – more efficient, reduced loads</a:t>
            </a:r>
          </a:p>
          <a:p>
            <a:r>
              <a:rPr lang="en-US" sz="2000" b="1" dirty="0" smtClean="0"/>
              <a:t>Uses automatic clutch and dynamic damper</a:t>
            </a:r>
          </a:p>
          <a:p>
            <a:r>
              <a:rPr lang="en-US" sz="2000" b="1" dirty="0" smtClean="0"/>
              <a:t>Much lighter loads on starter</a:t>
            </a:r>
          </a:p>
          <a:p>
            <a:r>
              <a:rPr lang="en-US" sz="2000" b="1" dirty="0" smtClean="0"/>
              <a:t>Eliminates Propeller Kick-back</a:t>
            </a:r>
          </a:p>
          <a:p>
            <a:r>
              <a:rPr lang="en-US" sz="2000" b="1" dirty="0" smtClean="0"/>
              <a:t>Independent lubrication system</a:t>
            </a:r>
          </a:p>
          <a:p>
            <a:r>
              <a:rPr lang="en-US" sz="2000" b="1" dirty="0" smtClean="0"/>
              <a:t>Gear Ratio 1.667:1</a:t>
            </a:r>
            <a:r>
              <a:rPr lang="en-US" sz="1400" b="1" dirty="0" smtClean="0"/>
              <a:t>  </a:t>
            </a:r>
            <a:r>
              <a:rPr lang="en-US" sz="1400" dirty="0" smtClean="0"/>
              <a:t>(fixed – due to shaft spacing)</a:t>
            </a:r>
          </a:p>
          <a:p>
            <a:r>
              <a:rPr lang="en-US" sz="1000" b="1" dirty="0" smtClean="0"/>
              <a:t> </a:t>
            </a:r>
          </a:p>
          <a:p>
            <a:r>
              <a:rPr lang="en-US" sz="2000" b="1" dirty="0" smtClean="0"/>
              <a:t>WEIGHTS:</a:t>
            </a:r>
          </a:p>
          <a:p>
            <a:r>
              <a:rPr lang="en-US" sz="2000" b="1" dirty="0" smtClean="0"/>
              <a:t>	</a:t>
            </a:r>
            <a:r>
              <a:rPr lang="en-US" b="1" dirty="0" smtClean="0"/>
              <a:t>Gear Box = 63 lbs</a:t>
            </a:r>
          </a:p>
          <a:p>
            <a:r>
              <a:rPr lang="en-US" b="1" dirty="0" smtClean="0"/>
              <a:t>	</a:t>
            </a:r>
            <a:r>
              <a:rPr lang="en-US" sz="1400" dirty="0" smtClean="0"/>
              <a:t>(w/o prop gov., about 2 lbs)</a:t>
            </a:r>
          </a:p>
          <a:p>
            <a:r>
              <a:rPr lang="en-US" sz="2000" b="1" dirty="0" smtClean="0"/>
              <a:t>	</a:t>
            </a:r>
            <a:r>
              <a:rPr lang="en-US" b="1" dirty="0" smtClean="0"/>
              <a:t>Clutch Assy = 37 lbs</a:t>
            </a:r>
          </a:p>
          <a:p>
            <a:r>
              <a:rPr lang="en-US" b="1" dirty="0" smtClean="0"/>
              <a:t>	Lubricant = 4 lbs</a:t>
            </a:r>
          </a:p>
          <a:p>
            <a:r>
              <a:rPr lang="en-US" sz="2000" b="1" dirty="0" smtClean="0"/>
              <a:t>        TOTAL = 106 lbs</a:t>
            </a:r>
            <a:endParaRPr lang="en-US" sz="1000" b="1" dirty="0" smtClean="0"/>
          </a:p>
        </p:txBody>
      </p:sp>
      <p:pic>
        <p:nvPicPr>
          <p:cNvPr id="7" name="Picture 6" descr="Torque Losses.bmp"/>
          <p:cNvPicPr>
            <a:picLocks noChangeAspect="1"/>
          </p:cNvPicPr>
          <p:nvPr/>
        </p:nvPicPr>
        <p:blipFill>
          <a:blip r:embed="rId3" cstate="print"/>
          <a:stretch>
            <a:fillRect/>
          </a:stretch>
        </p:blipFill>
        <p:spPr>
          <a:xfrm>
            <a:off x="5943600" y="1562238"/>
            <a:ext cx="2390476" cy="11047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064" y="290155"/>
            <a:ext cx="6015878" cy="646331"/>
          </a:xfrm>
        </p:spPr>
        <p:txBody>
          <a:bodyPr wrap="none">
            <a:spAutoFit/>
          </a:bodyPr>
          <a:lstStyle/>
          <a:p>
            <a:r>
              <a:rPr lang="en-US" sz="3600" dirty="0" smtClean="0"/>
              <a:t>Fire Wall Forward Comparisons</a:t>
            </a:r>
            <a:endParaRPr lang="en-US" sz="3600" dirty="0"/>
          </a:p>
        </p:txBody>
      </p:sp>
      <p:sp>
        <p:nvSpPr>
          <p:cNvPr id="3" name="TextBox 2"/>
          <p:cNvSpPr txBox="1"/>
          <p:nvPr/>
        </p:nvSpPr>
        <p:spPr>
          <a:xfrm>
            <a:off x="457200" y="2667000"/>
            <a:ext cx="8229600" cy="4031873"/>
          </a:xfrm>
          <a:prstGeom prst="rect">
            <a:avLst/>
          </a:prstGeom>
          <a:noFill/>
        </p:spPr>
        <p:txBody>
          <a:bodyPr wrap="square" rtlCol="0">
            <a:spAutoFit/>
          </a:bodyPr>
          <a:lstStyle/>
          <a:p>
            <a:pPr algn="ctr"/>
            <a:r>
              <a:rPr lang="en-US" sz="1600" dirty="0" smtClean="0">
                <a:latin typeface="Arial" pitchFamily="34" charset="0"/>
                <a:cs typeface="Arial" pitchFamily="34" charset="0"/>
              </a:rPr>
              <a:t>FWF weights vary depending on the aircraft installation due to motor mounts, radiator installations, cowling mods, arrangement of accessories, type of exhaust, etc.</a:t>
            </a:r>
            <a:br>
              <a:rPr lang="en-US" sz="1600" dirty="0" smtClean="0">
                <a:latin typeface="Arial" pitchFamily="34" charset="0"/>
                <a:cs typeface="Arial" pitchFamily="34" charset="0"/>
              </a:rPr>
            </a:br>
            <a:endParaRPr lang="en-US" sz="1000" dirty="0" smtClean="0">
              <a:latin typeface="Arial" pitchFamily="34" charset="0"/>
              <a:cs typeface="Arial" pitchFamily="34" charset="0"/>
            </a:endParaRPr>
          </a:p>
          <a:p>
            <a:pPr algn="ctr"/>
            <a:r>
              <a:rPr lang="en-US" sz="1600" dirty="0" smtClean="0">
                <a:latin typeface="Arial" pitchFamily="34" charset="0"/>
                <a:cs typeface="Arial" pitchFamily="34" charset="0"/>
              </a:rPr>
              <a:t>On the Glasair III the LS1 FWF installation weighed just under 30 lbs less. </a:t>
            </a:r>
          </a:p>
          <a:p>
            <a:pPr algn="ctr"/>
            <a:r>
              <a:rPr lang="en-US" sz="1600" dirty="0" smtClean="0">
                <a:latin typeface="Arial" pitchFamily="34" charset="0"/>
                <a:cs typeface="Arial" pitchFamily="34" charset="0"/>
              </a:rPr>
              <a:t>On the Raven 500 with the LS1 weighing 22 lbs less.</a:t>
            </a:r>
          </a:p>
          <a:p>
            <a:pPr algn="ctr"/>
            <a:r>
              <a:rPr lang="en-US" sz="1600" dirty="0" smtClean="0">
                <a:latin typeface="Arial" pitchFamily="34" charset="0"/>
                <a:cs typeface="Arial" pitchFamily="34" charset="0"/>
              </a:rPr>
              <a:t>(less propellers and cowlings)</a:t>
            </a:r>
          </a:p>
          <a:p>
            <a:pPr algn="ct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600" b="1" dirty="0" smtClean="0">
                <a:latin typeface="Arial" pitchFamily="34" charset="0"/>
                <a:cs typeface="Arial" pitchFamily="34" charset="0"/>
              </a:rPr>
              <a:t>ADVANTAGES</a:t>
            </a:r>
          </a:p>
          <a:p>
            <a:pPr algn="ctr"/>
            <a:r>
              <a:rPr lang="en-US" sz="1600" dirty="0" smtClean="0">
                <a:latin typeface="Arial" pitchFamily="34" charset="0"/>
                <a:cs typeface="Arial" pitchFamily="34" charset="0"/>
              </a:rPr>
              <a:t>1) Costs; purchase and maintenance.</a:t>
            </a:r>
          </a:p>
          <a:p>
            <a:pPr algn="ctr"/>
            <a:r>
              <a:rPr lang="en-US" sz="1600" dirty="0" smtClean="0">
                <a:latin typeface="Arial" pitchFamily="34" charset="0"/>
                <a:cs typeface="Arial" pitchFamily="34" charset="0"/>
              </a:rPr>
              <a:t>2) Cabin Heat; through a water heater eliminates carbon monoxide.</a:t>
            </a:r>
          </a:p>
          <a:p>
            <a:pPr marL="342900" indent="-342900" algn="ctr"/>
            <a:r>
              <a:rPr lang="en-US" sz="1600" dirty="0" smtClean="0">
                <a:latin typeface="Arial" pitchFamily="34" charset="0"/>
                <a:cs typeface="Arial" pitchFamily="34" charset="0"/>
              </a:rPr>
              <a:t>3) Alternators; 85 - 205 amp on the LS1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35 - 65 amp on an IO-540.</a:t>
            </a:r>
          </a:p>
          <a:p>
            <a:pPr marL="342900" indent="-342900" algn="ct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600" b="1" dirty="0" smtClean="0">
                <a:latin typeface="Arial" pitchFamily="34" charset="0"/>
                <a:cs typeface="Arial" pitchFamily="34" charset="0"/>
              </a:rPr>
              <a:t>OPTIONS FOR THE WEIGHT SAVINGS</a:t>
            </a:r>
          </a:p>
          <a:p>
            <a:pPr marL="342900" indent="-342900" algn="ctr"/>
            <a:r>
              <a:rPr lang="en-US" sz="1600" dirty="0" smtClean="0">
                <a:latin typeface="Arial" pitchFamily="34" charset="0"/>
                <a:cs typeface="Arial" pitchFamily="34" charset="0"/>
              </a:rPr>
              <a:t>1) Factory A/C that runs off the engine rather than off the electrical system.</a:t>
            </a:r>
          </a:p>
          <a:p>
            <a:pPr marL="342900" indent="-342900" algn="ctr"/>
            <a:r>
              <a:rPr lang="en-US" sz="1600" dirty="0" smtClean="0">
                <a:latin typeface="Arial" pitchFamily="34" charset="0"/>
                <a:cs typeface="Arial" pitchFamily="34" charset="0"/>
              </a:rPr>
              <a:t>2) Add an engine pre-oiler system, </a:t>
            </a:r>
          </a:p>
          <a:p>
            <a:pPr marL="342900" indent="-342900" algn="ctr"/>
            <a:r>
              <a:rPr lang="en-US" sz="1600" dirty="0" smtClean="0">
                <a:latin typeface="Arial" pitchFamily="34" charset="0"/>
                <a:cs typeface="Arial" pitchFamily="34" charset="0"/>
              </a:rPr>
              <a:t>3) Electrical systems; a backup alternator, a backup battery. </a:t>
            </a:r>
            <a:endParaRPr lang="en-US" sz="1600" dirty="0">
              <a:latin typeface="Arial" pitchFamily="34" charset="0"/>
              <a:cs typeface="Arial" pitchFamily="34" charset="0"/>
            </a:endParaRPr>
          </a:p>
        </p:txBody>
      </p:sp>
      <p:pic>
        <p:nvPicPr>
          <p:cNvPr id="4" name="Picture 3" descr="fwf-right-side.jpg"/>
          <p:cNvPicPr>
            <a:picLocks noChangeAspect="1"/>
          </p:cNvPicPr>
          <p:nvPr/>
        </p:nvPicPr>
        <p:blipFill>
          <a:blip r:embed="rId2" cstate="print"/>
          <a:stretch>
            <a:fillRect/>
          </a:stretch>
        </p:blipFill>
        <p:spPr>
          <a:xfrm>
            <a:off x="990600" y="1073150"/>
            <a:ext cx="1905000" cy="1593850"/>
          </a:xfrm>
          <a:prstGeom prst="rect">
            <a:avLst/>
          </a:prstGeom>
        </p:spPr>
      </p:pic>
      <p:pic>
        <p:nvPicPr>
          <p:cNvPr id="5" name="Picture 4" descr="fwf-left-side.jpg"/>
          <p:cNvPicPr>
            <a:picLocks noChangeAspect="1"/>
          </p:cNvPicPr>
          <p:nvPr/>
        </p:nvPicPr>
        <p:blipFill>
          <a:blip r:embed="rId3" cstate="print"/>
          <a:stretch>
            <a:fillRect/>
          </a:stretch>
        </p:blipFill>
        <p:spPr>
          <a:xfrm>
            <a:off x="3352800" y="1066800"/>
            <a:ext cx="1905000" cy="1593850"/>
          </a:xfrm>
          <a:prstGeom prst="rect">
            <a:avLst/>
          </a:prstGeom>
        </p:spPr>
      </p:pic>
      <p:pic>
        <p:nvPicPr>
          <p:cNvPr id="6" name="Picture 5" descr="p51-engine-right-qtr-view.jpg"/>
          <p:cNvPicPr>
            <a:picLocks noChangeAspect="1"/>
          </p:cNvPicPr>
          <p:nvPr/>
        </p:nvPicPr>
        <p:blipFill>
          <a:blip r:embed="rId4" cstate="print"/>
          <a:stretch>
            <a:fillRect/>
          </a:stretch>
        </p:blipFill>
        <p:spPr>
          <a:xfrm>
            <a:off x="5715000" y="1066800"/>
            <a:ext cx="2286000" cy="16063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Why The Buzz Over Crate Engines?</a:t>
            </a:r>
            <a:endParaRPr lang="en-US" sz="3600" dirty="0"/>
          </a:p>
        </p:txBody>
      </p:sp>
      <p:sp>
        <p:nvSpPr>
          <p:cNvPr id="3" name="TextBox 2"/>
          <p:cNvSpPr txBox="1"/>
          <p:nvPr/>
        </p:nvSpPr>
        <p:spPr>
          <a:xfrm>
            <a:off x="533400" y="1447800"/>
            <a:ext cx="8153400" cy="4724400"/>
          </a:xfrm>
          <a:prstGeom prst="rect">
            <a:avLst/>
          </a:prstGeom>
          <a:noFill/>
        </p:spPr>
        <p:txBody>
          <a:bodyPr wrap="square" rtlCol="0">
            <a:noAutofit/>
          </a:bodyPr>
          <a:lstStyle/>
          <a:p>
            <a:r>
              <a:rPr lang="en-US" sz="2400" b="1" dirty="0" smtClean="0">
                <a:latin typeface="Arial" pitchFamily="34" charset="0"/>
                <a:cs typeface="Arial" pitchFamily="34" charset="0"/>
              </a:rPr>
              <a:t>#1 </a:t>
            </a:r>
            <a:r>
              <a:rPr lang="en-US" sz="2400" dirty="0" smtClean="0">
                <a:latin typeface="Arial" pitchFamily="34" charset="0"/>
                <a:cs typeface="Arial" pitchFamily="34" charset="0"/>
              </a:rPr>
              <a:t>– </a:t>
            </a:r>
            <a:r>
              <a:rPr lang="en-US" sz="2000" dirty="0" smtClean="0">
                <a:latin typeface="Arial" pitchFamily="34" charset="0"/>
                <a:cs typeface="Arial" pitchFamily="34" charset="0"/>
              </a:rPr>
              <a:t>Insurance companies at first did not offer insurance for the first 40 Hours Phase 1 flight testing unless it is a factory built engine. Positive experience is starting to relax some of these requirements. Check with your insurance and/or compare requirements.</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#2 </a:t>
            </a:r>
            <a:r>
              <a:rPr lang="en-US" sz="2400" dirty="0" smtClean="0">
                <a:latin typeface="Arial" pitchFamily="34" charset="0"/>
                <a:cs typeface="Arial" pitchFamily="34" charset="0"/>
              </a:rPr>
              <a:t>– </a:t>
            </a:r>
            <a:r>
              <a:rPr lang="en-US" sz="2000" dirty="0" smtClean="0">
                <a:latin typeface="Arial" pitchFamily="34" charset="0"/>
                <a:cs typeface="Arial" pitchFamily="34" charset="0"/>
              </a:rPr>
              <a:t>Some factory crate engines are not intended to be operated continuously under the higher load conditions we subject them to. Selecting the correct one with stronger connecting rods and crankshafts is important.</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#3 </a:t>
            </a:r>
            <a:r>
              <a:rPr lang="en-US" sz="2400" dirty="0" smtClean="0">
                <a:latin typeface="Arial" pitchFamily="34" charset="0"/>
                <a:cs typeface="Arial" pitchFamily="34" charset="0"/>
              </a:rPr>
              <a:t>– </a:t>
            </a:r>
            <a:r>
              <a:rPr lang="en-US" sz="2000" dirty="0" smtClean="0">
                <a:latin typeface="Arial" pitchFamily="34" charset="0"/>
                <a:cs typeface="Arial" pitchFamily="34" charset="0"/>
              </a:rPr>
              <a:t>These engines are different and have some unique requirements for assembling one correctly. There are several good books and videos on how to do it. Done correctly a wide variety of stronger parts and even better dyno performance curves are possible.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RADIATOR SIZING</a:t>
            </a:r>
            <a:endParaRPr lang="en-US" b="1" dirty="0"/>
          </a:p>
        </p:txBody>
      </p:sp>
      <p:sp>
        <p:nvSpPr>
          <p:cNvPr id="3" name="TextBox 2"/>
          <p:cNvSpPr txBox="1"/>
          <p:nvPr/>
        </p:nvSpPr>
        <p:spPr>
          <a:xfrm>
            <a:off x="381000" y="990600"/>
            <a:ext cx="8458200" cy="5355312"/>
          </a:xfrm>
          <a:prstGeom prst="rect">
            <a:avLst/>
          </a:prstGeom>
          <a:noFill/>
        </p:spPr>
        <p:txBody>
          <a:bodyPr wrap="square" rtlCol="0">
            <a:spAutoFit/>
          </a:bodyPr>
          <a:lstStyle/>
          <a:p>
            <a:r>
              <a:rPr lang="en-US" dirty="0" smtClean="0"/>
              <a:t>Basic minimum size calculation for any water cooled engine is 1.2 times the Horse Power of the engine  equals the radiator area in square inches.</a:t>
            </a:r>
          </a:p>
          <a:p>
            <a:endParaRPr lang="en-US" dirty="0" smtClean="0"/>
          </a:p>
          <a:p>
            <a:r>
              <a:rPr lang="en-US" dirty="0" smtClean="0"/>
              <a:t>350 HP engine x 1.2 = 420 sq in core area (dual row core).</a:t>
            </a:r>
          </a:p>
          <a:p>
            <a:r>
              <a:rPr lang="en-US" dirty="0" smtClean="0"/>
              <a:t>Dual radiators = 420 / 2 = 210 sq in core area for each radiator.</a:t>
            </a:r>
          </a:p>
          <a:p>
            <a:endParaRPr lang="en-US" dirty="0" smtClean="0"/>
          </a:p>
          <a:p>
            <a:r>
              <a:rPr lang="en-US" dirty="0" smtClean="0"/>
              <a:t>Dual radiators requires a header tank mounted higher than the radiators in addition to an overflow collection tank.</a:t>
            </a:r>
          </a:p>
          <a:p>
            <a:endParaRPr lang="en-US" dirty="0" smtClean="0"/>
          </a:p>
          <a:p>
            <a:r>
              <a:rPr lang="en-US" dirty="0" smtClean="0"/>
              <a:t>Adding extra rows of cooling tubes to a radiator core does not increase the cooling capacity of the radiator in a linear fashion. </a:t>
            </a:r>
          </a:p>
          <a:p>
            <a:r>
              <a:rPr lang="en-US" dirty="0" smtClean="0"/>
              <a:t>	If you start with a 120 sq in single row core a 60 sq in dual row core will not</a:t>
            </a:r>
          </a:p>
          <a:p>
            <a:r>
              <a:rPr lang="en-US" dirty="0" smtClean="0"/>
              <a:t>	cool as well, and a 40 sq in 3 row core will cool even less.</a:t>
            </a:r>
          </a:p>
          <a:p>
            <a:r>
              <a:rPr lang="en-US" dirty="0" smtClean="0"/>
              <a:t>	Each additional row reduces the total air flow threw the core due to </a:t>
            </a:r>
          </a:p>
          <a:p>
            <a:r>
              <a:rPr lang="en-US" dirty="0" smtClean="0"/>
              <a:t>	increased aerodynamic drag.</a:t>
            </a:r>
          </a:p>
          <a:p>
            <a:endParaRPr lang="en-US" dirty="0" smtClean="0"/>
          </a:p>
          <a:p>
            <a:r>
              <a:rPr lang="en-US" dirty="0" smtClean="0"/>
              <a:t>Pure water does conduct heat better than water mixed with antifreeze. The advantage of is to lower the  freeze pint, it does help to raise the boiling point slightly, but most importantly it prevents corrosion and lubricates the water pump bearings and seal.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INTAKE INDUCTION REQUIREMENTS</a:t>
            </a:r>
            <a:endParaRPr lang="en-US" b="1" dirty="0"/>
          </a:p>
        </p:txBody>
      </p:sp>
      <p:sp>
        <p:nvSpPr>
          <p:cNvPr id="3" name="TextBox 2"/>
          <p:cNvSpPr txBox="1"/>
          <p:nvPr/>
        </p:nvSpPr>
        <p:spPr>
          <a:xfrm>
            <a:off x="609600" y="1620083"/>
            <a:ext cx="8153400" cy="4247317"/>
          </a:xfrm>
          <a:prstGeom prst="rect">
            <a:avLst/>
          </a:prstGeom>
          <a:noFill/>
        </p:spPr>
        <p:txBody>
          <a:bodyPr wrap="square" rtlCol="0">
            <a:spAutoFit/>
          </a:bodyPr>
          <a:lstStyle/>
          <a:p>
            <a:r>
              <a:rPr lang="en-US" sz="2400" dirty="0" smtClean="0"/>
              <a:t>Quoted from the GM installation manual for crate engines.</a:t>
            </a:r>
          </a:p>
          <a:p>
            <a:endParaRPr lang="en-US" sz="900" dirty="0" smtClean="0"/>
          </a:p>
          <a:p>
            <a:r>
              <a:rPr lang="en-US" dirty="0" smtClean="0"/>
              <a:t> </a:t>
            </a:r>
            <a:r>
              <a:rPr lang="en-US" dirty="0" smtClean="0">
                <a:solidFill>
                  <a:schemeClr val="accent1">
                    <a:lumMod val="75000"/>
                  </a:schemeClr>
                </a:solidFill>
              </a:rPr>
              <a:t>• Ensure the MAF sensor is oriented correctly in the induction (it will only read correctly in the proper direction). An arrow is located on the sensor indicating correct flow direction. Verify this before welding the mounting boss, as the sensor will mount only one way in the boss. </a:t>
            </a:r>
          </a:p>
          <a:p>
            <a:r>
              <a:rPr lang="en-US" dirty="0" smtClean="0">
                <a:solidFill>
                  <a:schemeClr val="accent1">
                    <a:lumMod val="75000"/>
                  </a:schemeClr>
                </a:solidFill>
              </a:rPr>
              <a:t>• Ensure the MAF Sensor is mounted in the middle of a minimum 6 inch length of 4 inch diameter tube, and is a minimum of 10 inches from the throttle body. </a:t>
            </a:r>
          </a:p>
          <a:p>
            <a:endParaRPr lang="en-US" sz="900" dirty="0" smtClean="0"/>
          </a:p>
          <a:p>
            <a:r>
              <a:rPr lang="en-US" sz="2000" dirty="0" smtClean="0"/>
              <a:t>All current GM crate engines use a MAF Sensor between the air filter and the throttle body. The MAF Sensor accuracy is greatly effected by any turbulence before and after the sensor. The changing position of the throttle body valve plate will cause the pressure wave ahead of the throttle body to change location up and down the tube.</a:t>
            </a:r>
          </a:p>
          <a:p>
            <a:r>
              <a:rPr lang="en-US" sz="2000" dirty="0" smtClean="0"/>
              <a:t>The extra 4 inches in total tube length can include the elbow fitting.</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895600" y="2514600"/>
            <a:ext cx="2514600" cy="838200"/>
            <a:chOff x="1676400" y="2514600"/>
            <a:chExt cx="2514600" cy="838200"/>
          </a:xfrm>
        </p:grpSpPr>
        <p:grpSp>
          <p:nvGrpSpPr>
            <p:cNvPr id="9" name="Group 8"/>
            <p:cNvGrpSpPr/>
            <p:nvPr/>
          </p:nvGrpSpPr>
          <p:grpSpPr>
            <a:xfrm>
              <a:off x="1676400" y="2514600"/>
              <a:ext cx="2514600" cy="838200"/>
              <a:chOff x="1676400" y="2514600"/>
              <a:chExt cx="2514600" cy="838200"/>
            </a:xfrm>
          </p:grpSpPr>
          <p:sp>
            <p:nvSpPr>
              <p:cNvPr id="5" name="Rectangle 4"/>
              <p:cNvSpPr/>
              <p:nvPr/>
            </p:nvSpPr>
            <p:spPr>
              <a:xfrm>
                <a:off x="1676400" y="2514600"/>
                <a:ext cx="2514600" cy="838200"/>
              </a:xfrm>
              <a:prstGeom prst="rect">
                <a:avLst/>
              </a:prstGeom>
              <a:solidFill>
                <a:schemeClr val="accent1">
                  <a:alpha val="4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514600" y="2743200"/>
                <a:ext cx="838200" cy="304800"/>
                <a:chOff x="2209800" y="4419600"/>
                <a:chExt cx="838200" cy="304800"/>
              </a:xfrm>
            </p:grpSpPr>
            <p:sp>
              <p:nvSpPr>
                <p:cNvPr id="7" name="Snip Diagonal Corner Rectangle 6"/>
                <p:cNvSpPr/>
                <p:nvPr/>
              </p:nvSpPr>
              <p:spPr>
                <a:xfrm>
                  <a:off x="2209800" y="4419600"/>
                  <a:ext cx="838200" cy="304800"/>
                </a:xfrm>
                <a:prstGeom prst="snip2Diag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4495800"/>
                  <a:ext cx="381000" cy="152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1" name="Straight Arrow Connector 10"/>
            <p:cNvCxnSpPr/>
            <p:nvPr/>
          </p:nvCxnSpPr>
          <p:spPr>
            <a:xfrm flipH="1">
              <a:off x="1905000" y="3200400"/>
              <a:ext cx="1143000"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453911" y="2743200"/>
            <a:ext cx="1251689" cy="369332"/>
          </a:xfrm>
          <a:prstGeom prst="rect">
            <a:avLst/>
          </a:prstGeom>
          <a:noFill/>
        </p:spPr>
        <p:txBody>
          <a:bodyPr wrap="none" rtlCol="0">
            <a:spAutoFit/>
          </a:bodyPr>
          <a:lstStyle/>
          <a:p>
            <a:r>
              <a:rPr lang="en-US" dirty="0" smtClean="0"/>
              <a:t>To Air Filter</a:t>
            </a:r>
          </a:p>
        </p:txBody>
      </p:sp>
      <p:cxnSp>
        <p:nvCxnSpPr>
          <p:cNvPr id="15" name="Straight Arrow Connector 14"/>
          <p:cNvCxnSpPr/>
          <p:nvPr/>
        </p:nvCxnSpPr>
        <p:spPr>
          <a:xfrm>
            <a:off x="2895600" y="2362200"/>
            <a:ext cx="2514600"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00179" y="1905000"/>
            <a:ext cx="2586221" cy="338554"/>
          </a:xfrm>
          <a:prstGeom prst="rect">
            <a:avLst/>
          </a:prstGeom>
          <a:noFill/>
        </p:spPr>
        <p:txBody>
          <a:bodyPr wrap="none" rtlCol="0">
            <a:spAutoFit/>
          </a:bodyPr>
          <a:lstStyle/>
          <a:p>
            <a:r>
              <a:rPr lang="en-US" sz="1600" dirty="0" smtClean="0"/>
              <a:t>Minimum 6” Straight Section</a:t>
            </a:r>
          </a:p>
        </p:txBody>
      </p:sp>
      <p:sp>
        <p:nvSpPr>
          <p:cNvPr id="17" name="TextBox 16"/>
          <p:cNvSpPr txBox="1"/>
          <p:nvPr/>
        </p:nvSpPr>
        <p:spPr>
          <a:xfrm>
            <a:off x="2133600" y="2667000"/>
            <a:ext cx="685800" cy="584775"/>
          </a:xfrm>
          <a:prstGeom prst="rect">
            <a:avLst/>
          </a:prstGeom>
          <a:noFill/>
        </p:spPr>
        <p:txBody>
          <a:bodyPr wrap="square" rtlCol="0">
            <a:spAutoFit/>
          </a:bodyPr>
          <a:lstStyle/>
          <a:p>
            <a:pPr algn="ctr"/>
            <a:r>
              <a:rPr lang="en-US" sz="1600" dirty="0" smtClean="0"/>
              <a:t>4”</a:t>
            </a:r>
          </a:p>
          <a:p>
            <a:pPr algn="ctr"/>
            <a:r>
              <a:rPr lang="en-US" sz="1600" dirty="0" smtClean="0"/>
              <a:t>Tube</a:t>
            </a:r>
            <a:endParaRPr lang="en-US" sz="1600" dirty="0"/>
          </a:p>
        </p:txBody>
      </p:sp>
      <p:cxnSp>
        <p:nvCxnSpPr>
          <p:cNvPr id="20" name="Straight Arrow Connector 19"/>
          <p:cNvCxnSpPr/>
          <p:nvPr/>
        </p:nvCxnSpPr>
        <p:spPr>
          <a:xfrm>
            <a:off x="2743200" y="2514600"/>
            <a:ext cx="0" cy="8382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4800" y="3352800"/>
            <a:ext cx="3001206" cy="338554"/>
          </a:xfrm>
          <a:prstGeom prst="rect">
            <a:avLst/>
          </a:prstGeom>
          <a:noFill/>
        </p:spPr>
        <p:txBody>
          <a:bodyPr wrap="none" rtlCol="0">
            <a:spAutoFit/>
          </a:bodyPr>
          <a:lstStyle/>
          <a:p>
            <a:r>
              <a:rPr lang="en-US" sz="1600" dirty="0" smtClean="0"/>
              <a:t>Minimum 10” From Throttle Body</a:t>
            </a:r>
          </a:p>
        </p:txBody>
      </p:sp>
      <p:cxnSp>
        <p:nvCxnSpPr>
          <p:cNvPr id="23" name="Straight Arrow Connector 22"/>
          <p:cNvCxnSpPr/>
          <p:nvPr/>
        </p:nvCxnSpPr>
        <p:spPr>
          <a:xfrm>
            <a:off x="1600200" y="3505200"/>
            <a:ext cx="2514600"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252785" y="4160520"/>
            <a:ext cx="2309815" cy="2011680"/>
            <a:chOff x="1728785" y="3931920"/>
            <a:chExt cx="2309815" cy="2011680"/>
          </a:xfrm>
        </p:grpSpPr>
        <p:grpSp>
          <p:nvGrpSpPr>
            <p:cNvPr id="39" name="Group 38"/>
            <p:cNvGrpSpPr/>
            <p:nvPr/>
          </p:nvGrpSpPr>
          <p:grpSpPr>
            <a:xfrm>
              <a:off x="1728785" y="3931920"/>
              <a:ext cx="2309815" cy="2011680"/>
              <a:chOff x="1728785" y="3931920"/>
              <a:chExt cx="2309815" cy="2011680"/>
            </a:xfrm>
          </p:grpSpPr>
          <p:sp>
            <p:nvSpPr>
              <p:cNvPr id="34" name="Arc 33"/>
              <p:cNvSpPr/>
              <p:nvPr/>
            </p:nvSpPr>
            <p:spPr>
              <a:xfrm>
                <a:off x="1874520" y="3931920"/>
                <a:ext cx="2011680" cy="20116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6200000">
                <a:off x="1874519" y="3931920"/>
                <a:ext cx="2011680" cy="20116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2133600" y="4191000"/>
                <a:ext cx="1463040" cy="1463040"/>
              </a:xfrm>
              <a:prstGeom prst="ellipse">
                <a:avLst/>
              </a:prstGeom>
              <a:solidFill>
                <a:schemeClr val="accent1">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2862259" y="4343400"/>
                <a:ext cx="0" cy="6096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89933" y="5029200"/>
                <a:ext cx="548548" cy="461665"/>
              </a:xfrm>
              <a:prstGeom prst="rect">
                <a:avLst/>
              </a:prstGeom>
              <a:noFill/>
            </p:spPr>
            <p:txBody>
              <a:bodyPr wrap="none" rtlCol="0">
                <a:spAutoFit/>
              </a:bodyPr>
              <a:lstStyle/>
              <a:p>
                <a:r>
                  <a:rPr lang="en-US" sz="2400" b="1" dirty="0" smtClean="0"/>
                  <a:t>UP</a:t>
                </a:r>
              </a:p>
            </p:txBody>
          </p:sp>
          <p:cxnSp>
            <p:nvCxnSpPr>
              <p:cNvPr id="30" name="Straight Connector 29"/>
              <p:cNvCxnSpPr/>
              <p:nvPr/>
            </p:nvCxnSpPr>
            <p:spPr>
              <a:xfrm>
                <a:off x="3733800" y="4953000"/>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28785" y="4953000"/>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rot="1800000">
              <a:off x="2214904" y="4420967"/>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4343400" y="3048000"/>
            <a:ext cx="865109" cy="338554"/>
          </a:xfrm>
          <a:prstGeom prst="rect">
            <a:avLst/>
          </a:prstGeom>
          <a:noFill/>
        </p:spPr>
        <p:txBody>
          <a:bodyPr wrap="none" rtlCol="0">
            <a:spAutoFit/>
          </a:bodyPr>
          <a:lstStyle/>
          <a:p>
            <a:r>
              <a:rPr lang="en-US" sz="1600" dirty="0" smtClean="0"/>
              <a:t>Air Flow</a:t>
            </a:r>
          </a:p>
        </p:txBody>
      </p:sp>
      <p:sp>
        <p:nvSpPr>
          <p:cNvPr id="43" name="Title 1"/>
          <p:cNvSpPr>
            <a:spLocks noGrp="1"/>
          </p:cNvSpPr>
          <p:nvPr>
            <p:ph type="title"/>
          </p:nvPr>
        </p:nvSpPr>
        <p:spPr>
          <a:xfrm>
            <a:off x="457200" y="274638"/>
            <a:ext cx="8229600" cy="1143000"/>
          </a:xfrm>
        </p:spPr>
        <p:txBody>
          <a:bodyPr>
            <a:normAutofit fontScale="90000"/>
          </a:bodyPr>
          <a:lstStyle/>
          <a:p>
            <a:r>
              <a:rPr lang="en-US" b="1" dirty="0" smtClean="0"/>
              <a:t>INTAKE INDUCTION REQUIREMENTS</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200Z Gear Box</a:t>
            </a:r>
            <a:endParaRPr lang="en-US" b="1" dirty="0"/>
          </a:p>
        </p:txBody>
      </p:sp>
      <p:pic>
        <p:nvPicPr>
          <p:cNvPr id="3" name="Picture 2" descr="200Z Exploded.png"/>
          <p:cNvPicPr>
            <a:picLocks noChangeAspect="1"/>
          </p:cNvPicPr>
          <p:nvPr/>
        </p:nvPicPr>
        <p:blipFill>
          <a:blip r:embed="rId2" cstate="print"/>
          <a:stretch>
            <a:fillRect/>
          </a:stretch>
        </p:blipFill>
        <p:spPr>
          <a:xfrm>
            <a:off x="4495800" y="990600"/>
            <a:ext cx="4191000" cy="2966896"/>
          </a:xfrm>
          <a:prstGeom prst="rect">
            <a:avLst/>
          </a:prstGeom>
        </p:spPr>
      </p:pic>
      <p:pic>
        <p:nvPicPr>
          <p:cNvPr id="4" name="Picture 3" descr="suby.jpg"/>
          <p:cNvPicPr>
            <a:picLocks noChangeAspect="1"/>
          </p:cNvPicPr>
          <p:nvPr/>
        </p:nvPicPr>
        <p:blipFill>
          <a:blip r:embed="rId3" cstate="print"/>
          <a:stretch>
            <a:fillRect/>
          </a:stretch>
        </p:blipFill>
        <p:spPr>
          <a:xfrm>
            <a:off x="533400" y="990600"/>
            <a:ext cx="3551953" cy="2971800"/>
          </a:xfrm>
          <a:prstGeom prst="rect">
            <a:avLst/>
          </a:prstGeom>
        </p:spPr>
      </p:pic>
      <p:sp>
        <p:nvSpPr>
          <p:cNvPr id="8" name="TextBox 7"/>
          <p:cNvSpPr txBox="1"/>
          <p:nvPr/>
        </p:nvSpPr>
        <p:spPr>
          <a:xfrm>
            <a:off x="381000" y="4038600"/>
            <a:ext cx="5391348" cy="2769989"/>
          </a:xfrm>
          <a:prstGeom prst="rect">
            <a:avLst/>
          </a:prstGeom>
          <a:noFill/>
        </p:spPr>
        <p:txBody>
          <a:bodyPr wrap="none" rtlCol="0">
            <a:spAutoFit/>
          </a:bodyPr>
          <a:lstStyle/>
          <a:p>
            <a:r>
              <a:rPr lang="en-US" sz="2000" b="1" dirty="0" smtClean="0"/>
              <a:t>PSRU for  engines 100 to 300 Horsepower</a:t>
            </a:r>
          </a:p>
          <a:p>
            <a:r>
              <a:rPr lang="en-US" sz="2000" b="1" dirty="0" smtClean="0"/>
              <a:t>Clutch engages/disengages at about 900 RPM</a:t>
            </a:r>
          </a:p>
          <a:p>
            <a:r>
              <a:rPr lang="en-US" sz="2000" b="1" dirty="0" smtClean="0"/>
              <a:t>Straight cut gears – more efficient, reduced loads</a:t>
            </a:r>
          </a:p>
          <a:p>
            <a:r>
              <a:rPr lang="en-US" sz="2000" b="1" dirty="0" smtClean="0"/>
              <a:t>Uses automatic clutch and dynamic damper</a:t>
            </a:r>
          </a:p>
          <a:p>
            <a:r>
              <a:rPr lang="en-US" sz="2000" b="1" dirty="0" smtClean="0"/>
              <a:t>Independent lubrication system</a:t>
            </a:r>
          </a:p>
          <a:p>
            <a:r>
              <a:rPr lang="en-US" sz="2000" b="1" dirty="0" smtClean="0"/>
              <a:t>Much lighter loads on starter</a:t>
            </a:r>
          </a:p>
          <a:p>
            <a:r>
              <a:rPr lang="en-US" sz="2000" b="1" dirty="0" smtClean="0"/>
              <a:t>Eliminates Propeller Kick-back</a:t>
            </a:r>
          </a:p>
          <a:p>
            <a:r>
              <a:rPr lang="en-US" sz="2000" b="1" dirty="0" smtClean="0"/>
              <a:t>Gear Ratios of 1.506:1 to 3.529:1</a:t>
            </a:r>
          </a:p>
          <a:p>
            <a:r>
              <a:rPr lang="en-US" sz="1400" dirty="0" smtClean="0"/>
              <a:t>(std shaft spacing &amp; 2 sets of gears)</a:t>
            </a:r>
            <a:endParaRPr lang="en-US" sz="1000" b="1" dirty="0" smtClean="0"/>
          </a:p>
        </p:txBody>
      </p:sp>
      <p:sp>
        <p:nvSpPr>
          <p:cNvPr id="9" name="TextBox 8"/>
          <p:cNvSpPr txBox="1"/>
          <p:nvPr/>
        </p:nvSpPr>
        <p:spPr>
          <a:xfrm>
            <a:off x="5574601" y="4038600"/>
            <a:ext cx="3112199" cy="2431435"/>
          </a:xfrm>
          <a:prstGeom prst="rect">
            <a:avLst/>
          </a:prstGeom>
          <a:noFill/>
        </p:spPr>
        <p:txBody>
          <a:bodyPr wrap="none" rtlCol="0">
            <a:spAutoFit/>
          </a:bodyPr>
          <a:lstStyle/>
          <a:p>
            <a:r>
              <a:rPr lang="en-US" sz="2000" b="1" dirty="0" smtClean="0"/>
              <a:t>WEIGHTS:</a:t>
            </a:r>
          </a:p>
          <a:p>
            <a:r>
              <a:rPr lang="en-US" sz="2000" b="1" dirty="0" smtClean="0"/>
              <a:t>	</a:t>
            </a:r>
            <a:r>
              <a:rPr lang="en-US" b="1" dirty="0" smtClean="0"/>
              <a:t>Gear Box = 39 lbs</a:t>
            </a:r>
          </a:p>
          <a:p>
            <a:r>
              <a:rPr lang="en-US" b="1" dirty="0" smtClean="0"/>
              <a:t>	</a:t>
            </a:r>
            <a:r>
              <a:rPr lang="en-US" sz="1400" dirty="0" smtClean="0"/>
              <a:t>(w/o prop gov., about 2 lbs)</a:t>
            </a:r>
          </a:p>
          <a:p>
            <a:r>
              <a:rPr lang="en-US" sz="2000" b="1" dirty="0" smtClean="0"/>
              <a:t>	</a:t>
            </a:r>
            <a:r>
              <a:rPr lang="en-US" b="1" dirty="0" smtClean="0"/>
              <a:t>Clutch Assy = 28 lbs</a:t>
            </a:r>
          </a:p>
          <a:p>
            <a:r>
              <a:rPr lang="en-US" b="1" dirty="0" smtClean="0"/>
              <a:t>	Lubricant = 3 lbs</a:t>
            </a:r>
          </a:p>
          <a:p>
            <a:r>
              <a:rPr lang="en-US" sz="2000" b="1" dirty="0" smtClean="0"/>
              <a:t>        TOTAL = 70 lbs</a:t>
            </a:r>
          </a:p>
          <a:p>
            <a:endParaRPr lang="en-US" b="1" dirty="0" smtClean="0"/>
          </a:p>
          <a:p>
            <a:r>
              <a:rPr lang="en-US" b="1" dirty="0" smtClean="0"/>
              <a:t>2 lbs less than Eggenfellner</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477000" cy="5816977"/>
          </a:xfrm>
        </p:spPr>
        <p:txBody>
          <a:bodyPr wrap="square" anchor="t" anchorCtr="0">
            <a:spAutoFit/>
          </a:bodyPr>
          <a:lstStyle/>
          <a:p>
            <a:pPr marL="514350" indent="-514350" algn="l"/>
            <a:r>
              <a:rPr lang="en-US" sz="3600" b="1" dirty="0" smtClean="0"/>
              <a:t>ISSUES YOU HAVE TO CONSIDER</a:t>
            </a:r>
            <a:r>
              <a:rPr lang="en-US" sz="2800" b="1" dirty="0" smtClean="0"/>
              <a:t/>
            </a:r>
            <a:br>
              <a:rPr lang="en-US" sz="2800" b="1" dirty="0" smtClean="0"/>
            </a:br>
            <a:r>
              <a:rPr lang="en-US" sz="2800" dirty="0" smtClean="0"/>
              <a:t/>
            </a:r>
            <a:br>
              <a:rPr lang="en-US" sz="2800" dirty="0" smtClean="0"/>
            </a:br>
            <a:r>
              <a:rPr lang="en-US" sz="2800" dirty="0" smtClean="0"/>
              <a:t>Propeller Restrictions </a:t>
            </a:r>
            <a:br>
              <a:rPr lang="en-US" sz="2800" dirty="0" smtClean="0"/>
            </a:br>
            <a:r>
              <a:rPr lang="en-US" sz="2800" dirty="0" smtClean="0"/>
              <a:t/>
            </a:r>
            <a:br>
              <a:rPr lang="en-US" sz="2800" dirty="0" smtClean="0"/>
            </a:br>
            <a:r>
              <a:rPr lang="en-US" sz="2800" dirty="0" smtClean="0"/>
              <a:t>Engine Selection &amp; Performance </a:t>
            </a:r>
            <a:br>
              <a:rPr lang="en-US" sz="2800" dirty="0" smtClean="0"/>
            </a:br>
            <a:r>
              <a:rPr lang="en-US" sz="2800" dirty="0" smtClean="0"/>
              <a:t/>
            </a:r>
            <a:br>
              <a:rPr lang="en-US" sz="2800" dirty="0" smtClean="0"/>
            </a:br>
            <a:r>
              <a:rPr lang="en-US" sz="2800" dirty="0" smtClean="0"/>
              <a:t>Gear Ratio’s and Types of Drives</a:t>
            </a:r>
            <a:br>
              <a:rPr lang="en-US" sz="2800" dirty="0" smtClean="0"/>
            </a:br>
            <a:r>
              <a:rPr lang="en-US" sz="2800" dirty="0" smtClean="0"/>
              <a:t/>
            </a:r>
            <a:br>
              <a:rPr lang="en-US" sz="2800" dirty="0" smtClean="0"/>
            </a:br>
            <a:r>
              <a:rPr lang="en-US" sz="2800" dirty="0" smtClean="0"/>
              <a:t>Fuel and Oil Chemistry</a:t>
            </a:r>
            <a:br>
              <a:rPr lang="en-US" sz="2800" dirty="0" smtClean="0"/>
            </a:br>
            <a:r>
              <a:rPr lang="en-US" sz="2800" dirty="0" smtClean="0"/>
              <a:t/>
            </a:r>
            <a:br>
              <a:rPr lang="en-US" sz="2800" dirty="0" smtClean="0"/>
            </a:br>
            <a:r>
              <a:rPr lang="en-US" sz="2800" dirty="0" smtClean="0"/>
              <a:t>FAA Requirements</a:t>
            </a:r>
            <a:br>
              <a:rPr lang="en-US" sz="2800" dirty="0" smtClean="0"/>
            </a:br>
            <a:r>
              <a:rPr lang="en-US" sz="2800" dirty="0" smtClean="0"/>
              <a:t/>
            </a:r>
            <a:br>
              <a:rPr lang="en-US" sz="2800" dirty="0" smtClean="0"/>
            </a:br>
            <a:r>
              <a:rPr lang="en-US" sz="2800" dirty="0" smtClean="0"/>
              <a:t>Questions and Answers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200Z INSTALLATIONS</a:t>
            </a:r>
            <a:endParaRPr lang="en-US" b="1" dirty="0"/>
          </a:p>
        </p:txBody>
      </p:sp>
      <p:sp>
        <p:nvSpPr>
          <p:cNvPr id="3" name="TextBox 2"/>
          <p:cNvSpPr txBox="1"/>
          <p:nvPr/>
        </p:nvSpPr>
        <p:spPr>
          <a:xfrm>
            <a:off x="381000" y="1447800"/>
            <a:ext cx="8229600" cy="4062651"/>
          </a:xfrm>
          <a:prstGeom prst="rect">
            <a:avLst/>
          </a:prstGeom>
          <a:noFill/>
        </p:spPr>
        <p:txBody>
          <a:bodyPr wrap="square" rtlCol="0">
            <a:spAutoFit/>
          </a:bodyPr>
          <a:lstStyle/>
          <a:p>
            <a:pPr algn="ctr"/>
            <a:endParaRPr lang="en-US" sz="2400" dirty="0" smtClean="0"/>
          </a:p>
          <a:p>
            <a:pPr algn="ctr"/>
            <a:endParaRPr lang="en-US" sz="1000" dirty="0" smtClean="0"/>
          </a:p>
          <a:p>
            <a:pPr algn="ctr"/>
            <a:r>
              <a:rPr lang="en-US" sz="2400" dirty="0" smtClean="0"/>
              <a:t>The 2.5L Four Cylinder Subaru replaces Lycoming 235 or 320</a:t>
            </a:r>
          </a:p>
          <a:p>
            <a:pPr algn="ctr"/>
            <a:r>
              <a:rPr lang="en-US" sz="2400" dirty="0" smtClean="0"/>
              <a:t>The 3.6L Six Cylinder replaces Lycoming 320 or 360</a:t>
            </a:r>
          </a:p>
          <a:p>
            <a:pPr algn="ctr"/>
            <a:r>
              <a:rPr lang="en-US" sz="2000" dirty="0" smtClean="0"/>
              <a:t>(2.16:1 to 2.28:1 is standard)</a:t>
            </a:r>
          </a:p>
          <a:p>
            <a:pPr algn="ctr"/>
            <a:endParaRPr lang="en-US" sz="2000" dirty="0" smtClean="0"/>
          </a:p>
          <a:p>
            <a:pPr algn="ctr"/>
            <a:r>
              <a:rPr lang="en-US" sz="2400" dirty="0" smtClean="0"/>
              <a:t>Dual sets of gears provides over 145 possible gear ratios between 1.506:1 and 3.529:1</a:t>
            </a:r>
          </a:p>
          <a:p>
            <a:pPr algn="ctr"/>
            <a:endParaRPr lang="en-US" sz="2000" dirty="0" smtClean="0"/>
          </a:p>
          <a:p>
            <a:pPr algn="ctr"/>
            <a:r>
              <a:rPr lang="en-US" sz="2400" dirty="0" smtClean="0"/>
              <a:t>Gear Ratio flexibility means it will also be good to use on Mazda 13B and 20B Rotary engines</a:t>
            </a:r>
          </a:p>
          <a:p>
            <a:pPr algn="ct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baru EJ25 dyno graph.jpg"/>
          <p:cNvPicPr>
            <a:picLocks noChangeAspect="1"/>
          </p:cNvPicPr>
          <p:nvPr/>
        </p:nvPicPr>
        <p:blipFill>
          <a:blip r:embed="rId2" cstate="print"/>
          <a:stretch>
            <a:fillRect/>
          </a:stretch>
        </p:blipFill>
        <p:spPr>
          <a:xfrm>
            <a:off x="685800" y="990600"/>
            <a:ext cx="7943850" cy="5336326"/>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sz="4900" b="1" dirty="0" smtClean="0"/>
              <a:t>SUBARU DYNO CHART</a:t>
            </a:r>
            <a:r>
              <a:rPr lang="en-US" b="1" dirty="0" smtClean="0"/>
              <a:t/>
            </a:r>
            <a:br>
              <a:rPr lang="en-US" b="1" dirty="0" smtClean="0"/>
            </a:br>
            <a:r>
              <a:rPr lang="en-US" sz="3100" b="1" dirty="0" smtClean="0"/>
              <a:t>4 Cylinder</a:t>
            </a:r>
            <a:endParaRPr lang="en-US" sz="3100" b="1" dirty="0"/>
          </a:p>
        </p:txBody>
      </p:sp>
      <p:sp>
        <p:nvSpPr>
          <p:cNvPr id="4" name="Rectangle 3"/>
          <p:cNvSpPr/>
          <p:nvPr/>
        </p:nvSpPr>
        <p:spPr>
          <a:xfrm>
            <a:off x="2438400" y="1752600"/>
            <a:ext cx="3886200" cy="4191000"/>
          </a:xfrm>
          <a:prstGeom prst="rect">
            <a:avLst/>
          </a:prstGeom>
          <a:solidFill>
            <a:srgbClr val="00B05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5557" y="6248400"/>
            <a:ext cx="5108643" cy="338554"/>
          </a:xfrm>
          <a:prstGeom prst="rect">
            <a:avLst/>
          </a:prstGeom>
          <a:noFill/>
        </p:spPr>
        <p:txBody>
          <a:bodyPr wrap="none" rtlCol="0">
            <a:spAutoFit/>
          </a:bodyPr>
          <a:lstStyle/>
          <a:p>
            <a:r>
              <a:rPr lang="en-US" sz="1600" dirty="0" smtClean="0"/>
              <a:t>6000 engine RPMs @ 2.179:1 = 2754 RPMs at the Propeller</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1143000"/>
          </a:xfrm>
        </p:spPr>
        <p:txBody>
          <a:bodyPr>
            <a:normAutofit fontScale="90000"/>
          </a:bodyPr>
          <a:lstStyle/>
          <a:p>
            <a:r>
              <a:rPr lang="en-US" sz="4900" b="1" dirty="0" smtClean="0"/>
              <a:t>SUBARU DYNO CHART</a:t>
            </a:r>
            <a:r>
              <a:rPr lang="en-US" b="1" dirty="0" smtClean="0"/>
              <a:t/>
            </a:r>
            <a:br>
              <a:rPr lang="en-US" b="1" dirty="0" smtClean="0"/>
            </a:br>
            <a:r>
              <a:rPr lang="en-US" sz="3100" b="1" dirty="0" smtClean="0"/>
              <a:t>6 Cylinder</a:t>
            </a:r>
            <a:endParaRPr lang="en-US" sz="3100" b="1" dirty="0"/>
          </a:p>
        </p:txBody>
      </p:sp>
      <p:pic>
        <p:nvPicPr>
          <p:cNvPr id="5" name="Picture 4" descr="Subaru 3.6L dyno graph cropped.jpg"/>
          <p:cNvPicPr>
            <a:picLocks noChangeAspect="1"/>
          </p:cNvPicPr>
          <p:nvPr/>
        </p:nvPicPr>
        <p:blipFill>
          <a:blip r:embed="rId2" cstate="print"/>
          <a:stretch>
            <a:fillRect/>
          </a:stretch>
        </p:blipFill>
        <p:spPr>
          <a:xfrm>
            <a:off x="1066800" y="1295400"/>
            <a:ext cx="7000875" cy="5410200"/>
          </a:xfrm>
          <a:prstGeom prst="rect">
            <a:avLst/>
          </a:prstGeom>
        </p:spPr>
      </p:pic>
      <p:sp>
        <p:nvSpPr>
          <p:cNvPr id="4" name="Rectangle 3"/>
          <p:cNvSpPr/>
          <p:nvPr/>
        </p:nvSpPr>
        <p:spPr>
          <a:xfrm>
            <a:off x="2590800" y="1600200"/>
            <a:ext cx="3962400" cy="4648200"/>
          </a:xfrm>
          <a:prstGeom prst="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GEAR RATIO’s</a:t>
            </a:r>
            <a:endParaRPr lang="en-US" b="1" dirty="0"/>
          </a:p>
        </p:txBody>
      </p:sp>
      <p:sp>
        <p:nvSpPr>
          <p:cNvPr id="3" name="TextBox 2"/>
          <p:cNvSpPr txBox="1"/>
          <p:nvPr/>
        </p:nvSpPr>
        <p:spPr>
          <a:xfrm>
            <a:off x="152400" y="1295400"/>
            <a:ext cx="8839200" cy="5016758"/>
          </a:xfrm>
          <a:prstGeom prst="rect">
            <a:avLst/>
          </a:prstGeom>
          <a:noFill/>
        </p:spPr>
        <p:txBody>
          <a:bodyPr wrap="square" rtlCol="0">
            <a:spAutoFit/>
          </a:bodyPr>
          <a:lstStyle/>
          <a:p>
            <a:r>
              <a:rPr lang="en-US" sz="2000" dirty="0" smtClean="0"/>
              <a:t>The BW350 only comes in one gear ratio. As shown earlier, this drives the engine requirements .</a:t>
            </a:r>
          </a:p>
          <a:p>
            <a:endParaRPr lang="en-US" sz="2000" dirty="0" smtClean="0"/>
          </a:p>
          <a:p>
            <a:r>
              <a:rPr lang="en-US" sz="2000" dirty="0" smtClean="0"/>
              <a:t>The 200Z comes in many gear ratios.  So things like propeller  choice, turbo or naturally aspirated,  airframe, and performance goals can be used to tailor the gear ratio that achieves the best compromise.</a:t>
            </a:r>
          </a:p>
          <a:p>
            <a:endParaRPr lang="en-US" sz="2000" dirty="0" smtClean="0"/>
          </a:p>
          <a:p>
            <a:r>
              <a:rPr lang="en-US" sz="2000" dirty="0" smtClean="0"/>
              <a:t>Because the 200Z has a zero vertical offset from the crankshaft it works well with flat opposed engines like the Subaru 4 &amp; 6 cylinder engines. Calculations and flight testing has shown that 2.16:1 to 2.28:1 ratios covers 90% of these installations.</a:t>
            </a:r>
          </a:p>
          <a:p>
            <a:endParaRPr lang="en-US" sz="2000" dirty="0" smtClean="0"/>
          </a:p>
          <a:p>
            <a:r>
              <a:rPr lang="en-US" sz="2000" dirty="0" smtClean="0"/>
              <a:t>It will also work well with Mazda Rotary engines. These engines turn up to 8000rpm and require gear ratios in the 2.91:1 to 3.03:1 range</a:t>
            </a:r>
          </a:p>
          <a:p>
            <a:endParaRPr lang="en-US" sz="2000" dirty="0" smtClean="0"/>
          </a:p>
          <a:p>
            <a:r>
              <a:rPr lang="en-US" sz="2000" dirty="0" smtClean="0"/>
              <a:t>The WWI Replica’s also like it for adapting  Ford and Chevy inline 6 engines. Due to the large diameter wooden propellers they also require about 1.91:1 gear ratio.</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FUEL and OIL CHEMISTRY</a:t>
            </a:r>
            <a:endParaRPr lang="en-US" b="1" dirty="0"/>
          </a:p>
        </p:txBody>
      </p:sp>
      <p:sp>
        <p:nvSpPr>
          <p:cNvPr id="4" name="TextBox 3"/>
          <p:cNvSpPr txBox="1"/>
          <p:nvPr/>
        </p:nvSpPr>
        <p:spPr>
          <a:xfrm>
            <a:off x="304800" y="1524000"/>
            <a:ext cx="8610600" cy="4524315"/>
          </a:xfrm>
          <a:prstGeom prst="rect">
            <a:avLst/>
          </a:prstGeom>
          <a:noFill/>
        </p:spPr>
        <p:txBody>
          <a:bodyPr wrap="square" rtlCol="0">
            <a:spAutoFit/>
          </a:bodyPr>
          <a:lstStyle/>
          <a:p>
            <a:r>
              <a:rPr lang="en-US" sz="2400" dirty="0" smtClean="0"/>
              <a:t>Synthetic engine oil is not compatible with </a:t>
            </a:r>
            <a:r>
              <a:rPr lang="en-US" sz="2400" u="sng" dirty="0" smtClean="0"/>
              <a:t>leaded</a:t>
            </a:r>
            <a:r>
              <a:rPr lang="en-US" sz="2400" dirty="0" smtClean="0"/>
              <a:t> fuels!</a:t>
            </a:r>
          </a:p>
          <a:p>
            <a:endParaRPr lang="en-US" sz="2400" dirty="0" smtClean="0"/>
          </a:p>
          <a:p>
            <a:r>
              <a:rPr lang="en-US" sz="2400" dirty="0" smtClean="0"/>
              <a:t>If you are always, 100%, going to use auto unleaded gas then any of the synthetic engine oils will work fine.</a:t>
            </a:r>
          </a:p>
          <a:p>
            <a:endParaRPr lang="en-US" sz="2400" dirty="0" smtClean="0"/>
          </a:p>
          <a:p>
            <a:r>
              <a:rPr lang="en-US" sz="2400" dirty="0" smtClean="0"/>
              <a:t>If you run any 100LL Avgas you can not use synthetic engine oil.</a:t>
            </a:r>
          </a:p>
          <a:p>
            <a:endParaRPr lang="en-US" sz="2400" dirty="0" smtClean="0"/>
          </a:p>
          <a:p>
            <a:r>
              <a:rPr lang="en-US" sz="2400" dirty="0" smtClean="0"/>
              <a:t>Synthetic engine oils can not disperse the lead additives and by products they produce in the combustion cycle. These turn into a thick gray sludge that quickly accumulates in the bottom of the oil pan which will restrict oil from being pulled into the oil pump and cause lubrication failures.</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FAA REQUIREMENTS</a:t>
            </a:r>
            <a:endParaRPr lang="en-US" b="1" dirty="0"/>
          </a:p>
        </p:txBody>
      </p:sp>
      <p:sp>
        <p:nvSpPr>
          <p:cNvPr id="3" name="TextBox 2"/>
          <p:cNvSpPr txBox="1"/>
          <p:nvPr/>
        </p:nvSpPr>
        <p:spPr>
          <a:xfrm>
            <a:off x="838200" y="1600200"/>
            <a:ext cx="7467600" cy="3662541"/>
          </a:xfrm>
          <a:prstGeom prst="rect">
            <a:avLst/>
          </a:prstGeom>
          <a:noFill/>
        </p:spPr>
        <p:txBody>
          <a:bodyPr wrap="square" rtlCol="0">
            <a:spAutoFit/>
          </a:bodyPr>
          <a:lstStyle/>
          <a:p>
            <a:r>
              <a:rPr lang="en-US" sz="2800" dirty="0" smtClean="0"/>
              <a:t>Wiring Harness – Change from Nylon &amp; Vinyl to all Teflon insulated wire.</a:t>
            </a:r>
          </a:p>
          <a:p>
            <a:r>
              <a:rPr lang="en-US" sz="2000" dirty="0" smtClean="0"/>
              <a:t>	Teflon has increased melting and burn temps</a:t>
            </a:r>
          </a:p>
          <a:p>
            <a:r>
              <a:rPr lang="en-US" sz="2000" dirty="0" smtClean="0"/>
              <a:t>	Nylon &amp; Vinyl out gases deadly toxins like fluorine gas</a:t>
            </a:r>
          </a:p>
          <a:p>
            <a:endParaRPr lang="en-US" sz="1600" dirty="0" smtClean="0"/>
          </a:p>
          <a:p>
            <a:r>
              <a:rPr lang="en-US" sz="2800" dirty="0" smtClean="0"/>
              <a:t>Currently this is the only FAA required change that we have run into.</a:t>
            </a:r>
          </a:p>
          <a:p>
            <a:endParaRPr lang="en-US" sz="1600" dirty="0" smtClean="0"/>
          </a:p>
          <a:p>
            <a:r>
              <a:rPr lang="en-US" sz="2400" dirty="0" smtClean="0"/>
              <a:t>Some FSDO’s and inspectors encourage using an oil filter that can be safety wired.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Other Information</a:t>
            </a:r>
            <a:endParaRPr lang="en-US" dirty="0"/>
          </a:p>
        </p:txBody>
      </p:sp>
      <p:sp>
        <p:nvSpPr>
          <p:cNvPr id="3" name="TextBox 2"/>
          <p:cNvSpPr txBox="1"/>
          <p:nvPr/>
        </p:nvSpPr>
        <p:spPr>
          <a:xfrm>
            <a:off x="381000" y="1066800"/>
            <a:ext cx="8502019" cy="5486400"/>
          </a:xfrm>
          <a:prstGeom prst="rect">
            <a:avLst/>
          </a:prstGeom>
          <a:noFill/>
        </p:spPr>
        <p:txBody>
          <a:bodyPr wrap="square" rtlCol="0">
            <a:noAutofit/>
          </a:bodyPr>
          <a:lstStyle/>
          <a:p>
            <a:pPr>
              <a:buFont typeface="Arial" pitchFamily="34" charset="0"/>
              <a:buChar char="•"/>
            </a:pPr>
            <a:r>
              <a:rPr lang="en-US" sz="2800" dirty="0" smtClean="0"/>
              <a:t> Coil Pack Fuses – one for each individual coil pack</a:t>
            </a:r>
          </a:p>
          <a:p>
            <a:r>
              <a:rPr lang="en-US" sz="2800" dirty="0" smtClean="0"/>
              <a:t>	</a:t>
            </a:r>
            <a:r>
              <a:rPr lang="en-US" sz="2400" dirty="0" smtClean="0"/>
              <a:t>Factory wire harness uses one fuse for all 8 coil packs</a:t>
            </a:r>
          </a:p>
          <a:p>
            <a:pPr>
              <a:buFont typeface="Arial" pitchFamily="34" charset="0"/>
              <a:buChar char="•"/>
            </a:pPr>
            <a:endParaRPr lang="en-US" sz="1200" dirty="0" smtClean="0"/>
          </a:p>
          <a:p>
            <a:pPr>
              <a:buFont typeface="Arial" pitchFamily="34" charset="0"/>
              <a:buChar char="•"/>
            </a:pPr>
            <a:r>
              <a:rPr lang="en-US" sz="2800" dirty="0" smtClean="0"/>
              <a:t> Dual ECU’s – A/B switch </a:t>
            </a:r>
            <a:r>
              <a:rPr lang="en-US" sz="2000" dirty="0" smtClean="0"/>
              <a:t>(probably not needed)</a:t>
            </a:r>
          </a:p>
          <a:p>
            <a:pPr>
              <a:buFont typeface="Arial" pitchFamily="34" charset="0"/>
              <a:buChar char="•"/>
            </a:pPr>
            <a:endParaRPr lang="en-US" sz="1200" dirty="0" smtClean="0"/>
          </a:p>
          <a:p>
            <a:pPr>
              <a:buFont typeface="Arial" pitchFamily="34" charset="0"/>
              <a:buChar char="•"/>
            </a:pPr>
            <a:r>
              <a:rPr lang="en-US" sz="2800" dirty="0" smtClean="0"/>
              <a:t> Dual Spark Plugs? – will run as an I-4 (all 4 in one bank)		or on just 3 cylinders across both banks. </a:t>
            </a:r>
            <a:r>
              <a:rPr lang="en-US" sz="2000" dirty="0" smtClean="0"/>
              <a:t>(not needed)</a:t>
            </a:r>
          </a:p>
          <a:p>
            <a:pPr>
              <a:buFont typeface="Arial" pitchFamily="34" charset="0"/>
              <a:buChar char="•"/>
            </a:pPr>
            <a:endParaRPr lang="en-US" sz="1200" dirty="0" smtClean="0"/>
          </a:p>
          <a:p>
            <a:pPr>
              <a:buFont typeface="Arial" pitchFamily="34" charset="0"/>
              <a:buChar char="•"/>
            </a:pPr>
            <a:r>
              <a:rPr lang="en-US" sz="2000" dirty="0" smtClean="0"/>
              <a:t>  </a:t>
            </a:r>
            <a:r>
              <a:rPr lang="en-US" sz="2800" dirty="0" smtClean="0"/>
              <a:t>Mechanical Throttle Body – this required by the CAA in 	Canada. Only aftermarket ECU’s will support these.</a:t>
            </a:r>
          </a:p>
          <a:p>
            <a:pPr>
              <a:buFont typeface="Arial" pitchFamily="34" charset="0"/>
              <a:buChar char="•"/>
            </a:pPr>
            <a:endParaRPr lang="en-US" sz="1200" dirty="0" smtClean="0"/>
          </a:p>
          <a:p>
            <a:pPr>
              <a:buFont typeface="Arial" pitchFamily="34" charset="0"/>
              <a:buChar char="•"/>
            </a:pPr>
            <a:r>
              <a:rPr lang="en-US" sz="2800" dirty="0" smtClean="0"/>
              <a:t> Diesels? – 10K alt limit but Jet A fixes that, weight and 	torsional vibrations are much higher.</a:t>
            </a:r>
          </a:p>
          <a:p>
            <a:r>
              <a:rPr lang="en-US" sz="2000" dirty="0" smtClean="0"/>
              <a:t>	Diesel fuel and Jet A is more common in 2</a:t>
            </a:r>
            <a:r>
              <a:rPr lang="en-US" sz="2000" baseline="30000" dirty="0" smtClean="0"/>
              <a:t>nd</a:t>
            </a:r>
            <a:r>
              <a:rPr lang="en-US" sz="2000" dirty="0" smtClean="0"/>
              <a:t> and 3</a:t>
            </a:r>
            <a:r>
              <a:rPr lang="en-US" sz="2000" baseline="30000" dirty="0" smtClean="0"/>
              <a:t>rd</a:t>
            </a:r>
            <a:r>
              <a:rPr lang="en-US" sz="2000" dirty="0" smtClean="0"/>
              <a:t> world countries</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b="1" dirty="0" smtClean="0"/>
              <a:t>Auto PSRU’s Home Page</a:t>
            </a:r>
            <a:br>
              <a:rPr lang="en-US" b="1" dirty="0" smtClean="0"/>
            </a:br>
            <a:r>
              <a:rPr lang="en-US" sz="3100" b="1" dirty="0" smtClean="0"/>
              <a:t>www.autopsrus.com</a:t>
            </a:r>
            <a:endParaRPr lang="en-US" sz="3100" b="1" dirty="0"/>
          </a:p>
        </p:txBody>
      </p:sp>
      <p:pic>
        <p:nvPicPr>
          <p:cNvPr id="3" name="Picture 2" descr="Home Page.bmp"/>
          <p:cNvPicPr>
            <a:picLocks noChangeAspect="1"/>
          </p:cNvPicPr>
          <p:nvPr/>
        </p:nvPicPr>
        <p:blipFill>
          <a:blip r:embed="rId2" cstate="print"/>
          <a:stretch>
            <a:fillRect/>
          </a:stretch>
        </p:blipFill>
        <p:spPr>
          <a:xfrm>
            <a:off x="2514600" y="1524000"/>
            <a:ext cx="4116329" cy="517135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a:t>
            </a:r>
            <a:endParaRPr lang="en-US" b="1" dirty="0"/>
          </a:p>
        </p:txBody>
      </p:sp>
      <p:sp>
        <p:nvSpPr>
          <p:cNvPr id="3" name="TextBox 2"/>
          <p:cNvSpPr txBox="1"/>
          <p:nvPr/>
        </p:nvSpPr>
        <p:spPr>
          <a:xfrm>
            <a:off x="1761692" y="1906012"/>
            <a:ext cx="5553508" cy="2862322"/>
          </a:xfrm>
          <a:prstGeom prst="rect">
            <a:avLst/>
          </a:prstGeom>
          <a:noFill/>
        </p:spPr>
        <p:txBody>
          <a:bodyPr wrap="none" rtlCol="0">
            <a:spAutoFit/>
          </a:bodyPr>
          <a:lstStyle/>
          <a:p>
            <a:pPr algn="ctr"/>
            <a:r>
              <a:rPr lang="en-US" sz="3200" dirty="0" smtClean="0">
                <a:latin typeface="Arial" pitchFamily="34" charset="0"/>
                <a:cs typeface="Arial" pitchFamily="34" charset="0"/>
              </a:rPr>
              <a:t>Website: </a:t>
            </a:r>
            <a:r>
              <a:rPr lang="en-US" sz="3200" dirty="0" smtClean="0">
                <a:latin typeface="Arial" pitchFamily="34" charset="0"/>
                <a:cs typeface="Arial" pitchFamily="34" charset="0"/>
                <a:hlinkClick r:id="rId2"/>
              </a:rPr>
              <a:t>www.autopsrus.com</a:t>
            </a: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email: </a:t>
            </a:r>
            <a:r>
              <a:rPr lang="en-US" sz="3200" dirty="0" smtClean="0">
                <a:latin typeface="Arial" pitchFamily="34" charset="0"/>
                <a:cs typeface="Arial" pitchFamily="34" charset="0"/>
                <a:hlinkClick r:id="rId3"/>
              </a:rPr>
              <a:t>stuart@autopsrus.com</a:t>
            </a: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Phone: (936) 827-5126</a:t>
            </a:r>
          </a:p>
          <a:p>
            <a:pPr algn="ct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email: blank subject = delete</a:t>
            </a:r>
          </a:p>
          <a:p>
            <a:pPr algn="ctr"/>
            <a:r>
              <a:rPr lang="en-US" sz="2000" dirty="0" smtClean="0">
                <a:latin typeface="Arial" pitchFamily="34" charset="0"/>
                <a:cs typeface="Arial" pitchFamily="34" charset="0"/>
              </a:rPr>
              <a:t>(spam or security risk)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ANSWERS</a:t>
            </a:r>
            <a:endParaRPr lang="en-US" b="1" dirty="0"/>
          </a:p>
        </p:txBody>
      </p:sp>
      <p:sp>
        <p:nvSpPr>
          <p:cNvPr id="3" name="TextBox 2"/>
          <p:cNvSpPr txBox="1"/>
          <p:nvPr/>
        </p:nvSpPr>
        <p:spPr>
          <a:xfrm>
            <a:off x="2438400" y="1837015"/>
            <a:ext cx="4343400" cy="3877985"/>
          </a:xfrm>
          <a:prstGeom prst="rect">
            <a:avLst/>
          </a:prstGeom>
          <a:noFill/>
        </p:spPr>
        <p:txBody>
          <a:bodyPr wrap="square" rtlCol="0">
            <a:spAutoFit/>
          </a:bodyPr>
          <a:lstStyle/>
          <a:p>
            <a:pPr algn="ctr">
              <a:lnSpc>
                <a:spcPct val="150000"/>
              </a:lnSpc>
            </a:pPr>
            <a:r>
              <a:rPr lang="en-US" sz="3600" b="1" dirty="0" smtClean="0"/>
              <a:t>EXCLUSIONS:</a:t>
            </a:r>
          </a:p>
          <a:p>
            <a:pPr algn="ctr">
              <a:lnSpc>
                <a:spcPct val="150000"/>
              </a:lnSpc>
            </a:pPr>
            <a:r>
              <a:rPr lang="en-US" sz="3200" b="1" dirty="0" smtClean="0"/>
              <a:t>Politics</a:t>
            </a:r>
          </a:p>
          <a:p>
            <a:pPr algn="ctr">
              <a:lnSpc>
                <a:spcPct val="150000"/>
              </a:lnSpc>
            </a:pPr>
            <a:r>
              <a:rPr lang="en-US" sz="3200" b="1" dirty="0" smtClean="0"/>
              <a:t>Taxes</a:t>
            </a:r>
          </a:p>
          <a:p>
            <a:pPr algn="ctr">
              <a:lnSpc>
                <a:spcPct val="150000"/>
              </a:lnSpc>
            </a:pPr>
            <a:r>
              <a:rPr lang="en-US" sz="3200" b="1" dirty="0" smtClean="0"/>
              <a:t>Weather</a:t>
            </a:r>
          </a:p>
          <a:p>
            <a:pPr algn="ctr">
              <a:lnSpc>
                <a:spcPct val="150000"/>
              </a:lnSpc>
            </a:pPr>
            <a:r>
              <a:rPr lang="en-US" sz="3200" b="1" dirty="0" smtClean="0"/>
              <a:t>Religion</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PROPELLER RESTRICTIONS</a:t>
            </a:r>
            <a:endParaRPr lang="en-US" b="1" dirty="0"/>
          </a:p>
        </p:txBody>
      </p:sp>
      <p:pic>
        <p:nvPicPr>
          <p:cNvPr id="4" name="Picture 3" descr="Propeler Tip Speed.bmp"/>
          <p:cNvPicPr>
            <a:picLocks noChangeAspect="1"/>
          </p:cNvPicPr>
          <p:nvPr/>
        </p:nvPicPr>
        <p:blipFill>
          <a:blip r:embed="rId2" cstate="print"/>
          <a:stretch>
            <a:fillRect/>
          </a:stretch>
        </p:blipFill>
        <p:spPr>
          <a:xfrm>
            <a:off x="475353" y="1326630"/>
            <a:ext cx="8059047" cy="4769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792162"/>
          </a:xfrm>
        </p:spPr>
        <p:txBody>
          <a:bodyPr/>
          <a:lstStyle/>
          <a:p>
            <a:r>
              <a:rPr lang="en-US" b="1" dirty="0" smtClean="0"/>
              <a:t>ENGINE SELECTION</a:t>
            </a:r>
            <a:endParaRPr lang="en-US" b="1" dirty="0"/>
          </a:p>
        </p:txBody>
      </p:sp>
      <p:sp>
        <p:nvSpPr>
          <p:cNvPr id="4" name="TextBox 3"/>
          <p:cNvSpPr txBox="1"/>
          <p:nvPr/>
        </p:nvSpPr>
        <p:spPr>
          <a:xfrm>
            <a:off x="457200" y="1066800"/>
            <a:ext cx="8305800" cy="5334000"/>
          </a:xfrm>
          <a:prstGeom prst="rect">
            <a:avLst/>
          </a:prstGeom>
          <a:noFill/>
        </p:spPr>
        <p:txBody>
          <a:bodyPr wrap="square" rtlCol="0">
            <a:noAutofit/>
          </a:bodyPr>
          <a:lstStyle/>
          <a:p>
            <a:pPr marL="457200" indent="-457200"/>
            <a:r>
              <a:rPr lang="en-US" sz="2400" dirty="0" smtClean="0"/>
              <a:t>1)   Choose a previously converted and proven engine, like a VW, </a:t>
            </a:r>
            <a:r>
              <a:rPr lang="en-US" sz="2400" dirty="0" err="1" smtClean="0"/>
              <a:t>Corvair</a:t>
            </a:r>
            <a:r>
              <a:rPr lang="en-US" sz="2400" dirty="0" smtClean="0"/>
              <a:t>, or Chevy V8. Find out what has worked and what has </a:t>
            </a:r>
            <a:r>
              <a:rPr lang="en-US" sz="2400" b="1" u="sng" dirty="0" smtClean="0"/>
              <a:t>not</a:t>
            </a:r>
            <a:r>
              <a:rPr lang="en-US" sz="2400" dirty="0" smtClean="0"/>
              <a:t> worked for you airframe and goals.</a:t>
            </a:r>
          </a:p>
          <a:p>
            <a:pPr marL="457200" indent="-457200"/>
            <a:endParaRPr lang="en-US" sz="2400" dirty="0" smtClean="0"/>
          </a:p>
          <a:p>
            <a:pPr marL="457200" indent="-457200"/>
            <a:r>
              <a:rPr lang="en-US" sz="2400" dirty="0" smtClean="0"/>
              <a:t>2)   Use your favorite engine, but watch for;</a:t>
            </a:r>
          </a:p>
          <a:p>
            <a:pPr marL="457200" indent="-457200"/>
            <a:r>
              <a:rPr lang="en-US" sz="2400" dirty="0" smtClean="0"/>
              <a:t>	a)  Cost of maintenance parts</a:t>
            </a:r>
          </a:p>
          <a:p>
            <a:pPr marL="457200" indent="-457200"/>
            <a:r>
              <a:rPr lang="en-US" sz="2400" dirty="0" smtClean="0"/>
              <a:t>	b)  Aftermarket parts and support – performance and heavy</a:t>
            </a:r>
          </a:p>
          <a:p>
            <a:pPr marL="457200" indent="-457200"/>
            <a:r>
              <a:rPr lang="en-US" sz="2400" dirty="0" smtClean="0"/>
              <a:t>	     duty parts, electronics - is it possible to get the EFI and/or </a:t>
            </a:r>
          </a:p>
          <a:p>
            <a:pPr marL="457200" indent="-457200"/>
            <a:r>
              <a:rPr lang="en-US" sz="2400" dirty="0" smtClean="0"/>
              <a:t>	     ECU reprogrammed?</a:t>
            </a:r>
          </a:p>
          <a:p>
            <a:pPr marL="457200" indent="-457200"/>
            <a:endParaRPr lang="en-US" sz="2400" dirty="0" smtClean="0"/>
          </a:p>
          <a:p>
            <a:pPr marL="457200" indent="-457200">
              <a:buAutoNum type="arabicParenR" startAt="3"/>
            </a:pPr>
            <a:r>
              <a:rPr lang="en-US" sz="2400" dirty="0" smtClean="0"/>
              <a:t>Is there a known service history, and will there be long term support for the engine.</a:t>
            </a:r>
          </a:p>
          <a:p>
            <a:pPr marL="457200" indent="-457200">
              <a:buAutoNum type="arabicParenR" startAt="3"/>
            </a:pPr>
            <a:endParaRPr lang="en-US" sz="2400" dirty="0" smtClean="0"/>
          </a:p>
          <a:p>
            <a:pPr marL="457200" indent="-457200"/>
            <a:r>
              <a:rPr lang="en-US" sz="2400" dirty="0" smtClean="0"/>
              <a:t>4)   Are you falling into the BUBA J trap over an engine?</a:t>
            </a:r>
          </a:p>
          <a:p>
            <a:pPr marL="457200" indent="-457200">
              <a:buFont typeface="+mj-lt"/>
              <a:buAutoNum type="arabicParenR"/>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ENGINE PERFORMANCE</a:t>
            </a:r>
            <a:endParaRPr lang="en-US" b="1" dirty="0"/>
          </a:p>
        </p:txBody>
      </p:sp>
      <p:sp>
        <p:nvSpPr>
          <p:cNvPr id="3" name="TextBox 2"/>
          <p:cNvSpPr txBox="1"/>
          <p:nvPr/>
        </p:nvSpPr>
        <p:spPr>
          <a:xfrm>
            <a:off x="914400" y="1295400"/>
            <a:ext cx="7467600" cy="5078313"/>
          </a:xfrm>
          <a:prstGeom prst="rect">
            <a:avLst/>
          </a:prstGeom>
          <a:noFill/>
        </p:spPr>
        <p:txBody>
          <a:bodyPr wrap="square" rtlCol="0">
            <a:spAutoFit/>
          </a:bodyPr>
          <a:lstStyle/>
          <a:p>
            <a:r>
              <a:rPr lang="en-US" sz="2400" dirty="0" smtClean="0"/>
              <a:t>Must be compatible with Propeller Limitation</a:t>
            </a:r>
          </a:p>
          <a:p>
            <a:endParaRPr lang="en-US" sz="800" dirty="0" smtClean="0"/>
          </a:p>
          <a:p>
            <a:r>
              <a:rPr lang="en-US" sz="2400" dirty="0" smtClean="0"/>
              <a:t>Dyno Chart for Horsepower and Torque RPM ranges</a:t>
            </a:r>
          </a:p>
          <a:p>
            <a:endParaRPr lang="en-US" sz="800" dirty="0" smtClean="0"/>
          </a:p>
          <a:p>
            <a:r>
              <a:rPr lang="en-US" sz="2400" dirty="0" smtClean="0"/>
              <a:t>Need a gear ratio to get  from Propeller to Engine RPM’s</a:t>
            </a:r>
          </a:p>
          <a:p>
            <a:endParaRPr lang="en-US" sz="800" dirty="0" smtClean="0"/>
          </a:p>
          <a:p>
            <a:r>
              <a:rPr lang="en-US" sz="2400" dirty="0" smtClean="0"/>
              <a:t>For GM LS V8 engines the BW350 gear ratio is 1.667:1</a:t>
            </a:r>
          </a:p>
          <a:p>
            <a:endParaRPr lang="en-US" sz="800" dirty="0" smtClean="0"/>
          </a:p>
          <a:p>
            <a:r>
              <a:rPr lang="en-US" sz="2400" dirty="0" smtClean="0"/>
              <a:t>RPM limit for stock GM crate engines is 6000 RPM.</a:t>
            </a:r>
          </a:p>
          <a:p>
            <a:r>
              <a:rPr lang="en-US" sz="2400" dirty="0" smtClean="0"/>
              <a:t>Safe continuous RPM at 75% of limit is 4500 RPM.</a:t>
            </a:r>
          </a:p>
          <a:p>
            <a:endParaRPr lang="en-US" sz="800" dirty="0" smtClean="0"/>
          </a:p>
          <a:p>
            <a:r>
              <a:rPr lang="en-US" sz="2400" dirty="0" smtClean="0"/>
              <a:t>4500 RPM / 1.667 = 2700 RPM</a:t>
            </a:r>
          </a:p>
          <a:p>
            <a:endParaRPr lang="en-US" sz="800" dirty="0" smtClean="0"/>
          </a:p>
          <a:p>
            <a:r>
              <a:rPr lang="en-US" sz="2800" dirty="0" smtClean="0"/>
              <a:t>Which engines look good at 2500 to 4500 RPM?</a:t>
            </a:r>
          </a:p>
          <a:p>
            <a:endParaRPr lang="en-US" sz="800" dirty="0" smtClean="0"/>
          </a:p>
          <a:p>
            <a:r>
              <a:rPr lang="en-US" sz="2400" dirty="0" smtClean="0"/>
              <a:t>5.7L to 6.2L LS V8’s replace IO-540 and IO=550</a:t>
            </a:r>
          </a:p>
          <a:p>
            <a:r>
              <a:rPr lang="en-US" sz="2400" dirty="0" smtClean="0">
                <a:cs typeface="Arial" pitchFamily="34" charset="0"/>
              </a:rPr>
              <a:t>The 4.3L V-6 will make a good alternative for the IO-360 and IO-390.</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889" y="304800"/>
            <a:ext cx="5208221" cy="769441"/>
          </a:xfrm>
        </p:spPr>
        <p:txBody>
          <a:bodyPr wrap="none">
            <a:spAutoFit/>
          </a:bodyPr>
          <a:lstStyle/>
          <a:p>
            <a:r>
              <a:rPr lang="en-US" dirty="0" smtClean="0"/>
              <a:t>LS1 5.7L DYNO CHART</a:t>
            </a:r>
            <a:endParaRPr lang="en-US" dirty="0"/>
          </a:p>
        </p:txBody>
      </p:sp>
      <p:pic>
        <p:nvPicPr>
          <p:cNvPr id="4" name="Picture 3" descr="LS1 Dyno.jpg"/>
          <p:cNvPicPr>
            <a:picLocks noChangeAspect="1"/>
          </p:cNvPicPr>
          <p:nvPr/>
        </p:nvPicPr>
        <p:blipFill>
          <a:blip r:embed="rId2" cstate="print"/>
          <a:stretch>
            <a:fillRect/>
          </a:stretch>
        </p:blipFill>
        <p:spPr>
          <a:xfrm>
            <a:off x="762000" y="1143000"/>
            <a:ext cx="7271349" cy="5181600"/>
          </a:xfrm>
          <a:prstGeom prst="rect">
            <a:avLst/>
          </a:prstGeom>
        </p:spPr>
      </p:pic>
      <p:sp>
        <p:nvSpPr>
          <p:cNvPr id="8" name="Rectangle 7"/>
          <p:cNvSpPr/>
          <p:nvPr/>
        </p:nvSpPr>
        <p:spPr>
          <a:xfrm>
            <a:off x="3124200" y="2362200"/>
            <a:ext cx="1600200" cy="32004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66800" y="6096000"/>
            <a:ext cx="5943600" cy="369332"/>
          </a:xfrm>
          <a:prstGeom prst="rect">
            <a:avLst/>
          </a:prstGeom>
          <a:noFill/>
        </p:spPr>
        <p:txBody>
          <a:bodyPr wrap="square" rtlCol="0">
            <a:spAutoFit/>
          </a:bodyPr>
          <a:lstStyle/>
          <a:p>
            <a:r>
              <a:rPr lang="en-US" dirty="0" smtClean="0"/>
              <a:t>4500 RPM = 310 HP &amp; 375 </a:t>
            </a:r>
            <a:r>
              <a:rPr lang="en-US" sz="1600" dirty="0" smtClean="0"/>
              <a:t>(380 peak) </a:t>
            </a:r>
            <a:r>
              <a:rPr lang="en-US" dirty="0" smtClean="0"/>
              <a:t>Torque            $5,924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3579121" cy="769441"/>
          </a:xfrm>
        </p:spPr>
        <p:txBody>
          <a:bodyPr wrap="none">
            <a:spAutoFit/>
          </a:bodyPr>
          <a:lstStyle/>
          <a:p>
            <a:r>
              <a:rPr lang="en-US" b="1" dirty="0" smtClean="0"/>
              <a:t>LS7 7.0L DYNO</a:t>
            </a:r>
            <a:endParaRPr lang="en-US" dirty="0"/>
          </a:p>
        </p:txBody>
      </p:sp>
      <p:pic>
        <p:nvPicPr>
          <p:cNvPr id="7" name="Picture 6" descr="dyno-chart-ls7-7l-482x244.jpg"/>
          <p:cNvPicPr>
            <a:picLocks noChangeAspect="1"/>
          </p:cNvPicPr>
          <p:nvPr/>
        </p:nvPicPr>
        <p:blipFill>
          <a:blip r:embed="rId2" cstate="print"/>
          <a:stretch>
            <a:fillRect/>
          </a:stretch>
        </p:blipFill>
        <p:spPr>
          <a:xfrm>
            <a:off x="457200" y="990600"/>
            <a:ext cx="8278943" cy="4191000"/>
          </a:xfrm>
          <a:prstGeom prst="rect">
            <a:avLst/>
          </a:prstGeom>
        </p:spPr>
      </p:pic>
      <p:sp>
        <p:nvSpPr>
          <p:cNvPr id="8" name="Rectangle 7"/>
          <p:cNvSpPr/>
          <p:nvPr/>
        </p:nvSpPr>
        <p:spPr>
          <a:xfrm>
            <a:off x="3124200" y="1066800"/>
            <a:ext cx="1981200" cy="29718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066800" y="5715000"/>
            <a:ext cx="4572000" cy="646331"/>
          </a:xfrm>
          <a:prstGeom prst="rect">
            <a:avLst/>
          </a:prstGeom>
          <a:noFill/>
        </p:spPr>
        <p:txBody>
          <a:bodyPr wrap="square" rtlCol="0">
            <a:spAutoFit/>
          </a:bodyPr>
          <a:lstStyle/>
          <a:p>
            <a:r>
              <a:rPr lang="en-US" dirty="0" smtClean="0"/>
              <a:t>4500 RPM = 396 HP &amp; 460 Torque  </a:t>
            </a:r>
            <a:r>
              <a:rPr lang="en-US" dirty="0" err="1" smtClean="0"/>
              <a:t>vs</a:t>
            </a:r>
            <a:r>
              <a:rPr lang="en-US" dirty="0" smtClean="0"/>
              <a:t> 310/375    </a:t>
            </a:r>
          </a:p>
          <a:p>
            <a:r>
              <a:rPr lang="en-US" dirty="0" smtClean="0"/>
              <a:t>* about 45# heavier and $17,129 more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61417"/>
            <a:ext cx="4271619" cy="769441"/>
          </a:xfrm>
        </p:spPr>
        <p:txBody>
          <a:bodyPr wrap="none">
            <a:spAutoFit/>
          </a:bodyPr>
          <a:lstStyle/>
          <a:p>
            <a:pPr algn="l"/>
            <a:r>
              <a:rPr lang="en-US" b="1" dirty="0" smtClean="0"/>
              <a:t>LS9 6.2L SC DYNO</a:t>
            </a:r>
            <a:endParaRPr lang="en-US" dirty="0"/>
          </a:p>
        </p:txBody>
      </p:sp>
      <p:pic>
        <p:nvPicPr>
          <p:cNvPr id="6" name="Picture 5" descr="dyno-chart-ls9-482x244.jpg"/>
          <p:cNvPicPr>
            <a:picLocks noChangeAspect="1"/>
          </p:cNvPicPr>
          <p:nvPr/>
        </p:nvPicPr>
        <p:blipFill>
          <a:blip r:embed="rId2" cstate="print"/>
          <a:stretch>
            <a:fillRect/>
          </a:stretch>
        </p:blipFill>
        <p:spPr>
          <a:xfrm>
            <a:off x="507792" y="1371600"/>
            <a:ext cx="8128416" cy="4114800"/>
          </a:xfrm>
          <a:prstGeom prst="rect">
            <a:avLst/>
          </a:prstGeom>
        </p:spPr>
      </p:pic>
      <p:sp>
        <p:nvSpPr>
          <p:cNvPr id="7" name="Rectangle 6"/>
          <p:cNvSpPr/>
          <p:nvPr/>
        </p:nvSpPr>
        <p:spPr>
          <a:xfrm>
            <a:off x="1676400" y="1447800"/>
            <a:ext cx="1676400" cy="28956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66800" y="5715000"/>
            <a:ext cx="4572000" cy="369332"/>
          </a:xfrm>
          <a:prstGeom prst="rect">
            <a:avLst/>
          </a:prstGeom>
          <a:noFill/>
        </p:spPr>
        <p:txBody>
          <a:bodyPr wrap="square" rtlCol="0">
            <a:spAutoFit/>
          </a:bodyPr>
          <a:lstStyle/>
          <a:p>
            <a:r>
              <a:rPr lang="en-US" dirty="0" smtClean="0"/>
              <a:t>4500 RPM = 290 HP &amp; 380 Torque     $26,010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461417"/>
            <a:ext cx="3579121" cy="769441"/>
          </a:xfrm>
        </p:spPr>
        <p:txBody>
          <a:bodyPr wrap="none">
            <a:spAutoFit/>
          </a:bodyPr>
          <a:lstStyle/>
          <a:p>
            <a:pPr algn="l"/>
            <a:r>
              <a:rPr lang="en-US" b="1" dirty="0" smtClean="0"/>
              <a:t>LS3 6.2L DYNO</a:t>
            </a:r>
            <a:endParaRPr lang="en-US" dirty="0"/>
          </a:p>
        </p:txBody>
      </p:sp>
      <p:pic>
        <p:nvPicPr>
          <p:cNvPr id="10" name="Picture 9" descr="dyno-chart-ls3_6-2l-482x244.jpg"/>
          <p:cNvPicPr>
            <a:picLocks noChangeAspect="1"/>
          </p:cNvPicPr>
          <p:nvPr/>
        </p:nvPicPr>
        <p:blipFill>
          <a:blip r:embed="rId2" cstate="print"/>
          <a:stretch>
            <a:fillRect/>
          </a:stretch>
        </p:blipFill>
        <p:spPr>
          <a:xfrm>
            <a:off x="507792" y="1371600"/>
            <a:ext cx="8128415" cy="4114800"/>
          </a:xfrm>
          <a:prstGeom prst="rect">
            <a:avLst/>
          </a:prstGeom>
        </p:spPr>
      </p:pic>
      <p:sp>
        <p:nvSpPr>
          <p:cNvPr id="11" name="Rectangle 10"/>
          <p:cNvSpPr/>
          <p:nvPr/>
        </p:nvSpPr>
        <p:spPr>
          <a:xfrm>
            <a:off x="3200400" y="1447800"/>
            <a:ext cx="2590800" cy="2895600"/>
          </a:xfrm>
          <a:prstGeom prst="rect">
            <a:avLst/>
          </a:prstGeom>
          <a:solidFill>
            <a:srgbClr val="00B050">
              <a:alpha val="2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066800" y="5715000"/>
            <a:ext cx="4572000" cy="646331"/>
          </a:xfrm>
          <a:prstGeom prst="rect">
            <a:avLst/>
          </a:prstGeom>
          <a:noFill/>
        </p:spPr>
        <p:txBody>
          <a:bodyPr wrap="square" rtlCol="0">
            <a:spAutoFit/>
          </a:bodyPr>
          <a:lstStyle/>
          <a:p>
            <a:r>
              <a:rPr lang="en-US" dirty="0" smtClean="0"/>
              <a:t>4500 RPM = 367 HP &amp; 427 Torque </a:t>
            </a:r>
            <a:r>
              <a:rPr lang="en-US" dirty="0" err="1" smtClean="0"/>
              <a:t>vs</a:t>
            </a:r>
            <a:r>
              <a:rPr lang="en-US" dirty="0" smtClean="0"/>
              <a:t> 310/375     </a:t>
            </a:r>
          </a:p>
          <a:p>
            <a:r>
              <a:rPr lang="en-US" dirty="0" smtClean="0"/>
              <a:t>SRP = $7,761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1278</Words>
  <Application>Microsoft Office PowerPoint</Application>
  <PresentationFormat>On-screen Show (4:3)</PresentationFormat>
  <Paragraphs>215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Considerations in selecting an automotive engine for conversion. Presented by Stuart Davis of</vt:lpstr>
      <vt:lpstr>ISSUES YOU HAVE TO CONSIDER  Propeller Restrictions   Engine Selection &amp; Performance   Gear Ratio’s and Types of Drives  Fuel and Oil Chemistry  FAA Requirements  Questions and Answers</vt:lpstr>
      <vt:lpstr>PROPELLER RESTRICTIONS</vt:lpstr>
      <vt:lpstr>ENGINE SELECTION</vt:lpstr>
      <vt:lpstr>ENGINE PERFORMANCE</vt:lpstr>
      <vt:lpstr>LS1 5.7L DYNO CHART</vt:lpstr>
      <vt:lpstr>LS7 7.0L DYNO</vt:lpstr>
      <vt:lpstr>LS9 6.2L SC DYNO</vt:lpstr>
      <vt:lpstr>LS3 6.2L DYNO</vt:lpstr>
      <vt:lpstr>LS3 ENGINE TO PROP POWER</vt:lpstr>
      <vt:lpstr>GEAR RATIOS / TYPES OF DRIVES</vt:lpstr>
      <vt:lpstr>GEAR RATIOS / TYPES OF DRIVES</vt:lpstr>
      <vt:lpstr>BW350 Gear Box</vt:lpstr>
      <vt:lpstr>Fire Wall Forward Comparisons</vt:lpstr>
      <vt:lpstr>Why The Buzz Over Crate Engines?</vt:lpstr>
      <vt:lpstr>RADIATOR SIZING</vt:lpstr>
      <vt:lpstr>INTAKE INDUCTION REQUIREMENTS</vt:lpstr>
      <vt:lpstr>INTAKE INDUCTION REQUIREMENTS</vt:lpstr>
      <vt:lpstr>200Z Gear Box</vt:lpstr>
      <vt:lpstr>200Z INSTALLATIONS</vt:lpstr>
      <vt:lpstr>SUBARU DYNO CHART 4 Cylinder</vt:lpstr>
      <vt:lpstr>SUBARU DYNO CHART 6 Cylinder</vt:lpstr>
      <vt:lpstr>GEAR RATIO’s</vt:lpstr>
      <vt:lpstr>FUEL and OIL CHEMISTRY</vt:lpstr>
      <vt:lpstr>FAA REQUIREMENTS</vt:lpstr>
      <vt:lpstr>Other Information</vt:lpstr>
      <vt:lpstr>Auto PSRU’s Home Page www.autopsrus.com</vt:lpstr>
      <vt:lpstr>CONTACT INFO</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PSRU’s LLC FORUM</dc:title>
  <dc:creator>Stuart Davis - Owner</dc:creator>
  <cp:lastModifiedBy>Stuart Davis - Owner</cp:lastModifiedBy>
  <cp:revision>279</cp:revision>
  <dcterms:created xsi:type="dcterms:W3CDTF">2013-03-23T00:04:22Z</dcterms:created>
  <dcterms:modified xsi:type="dcterms:W3CDTF">2016-01-08T21:57:05Z</dcterms:modified>
</cp:coreProperties>
</file>