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2" r:id="rId3"/>
    <p:sldId id="257" r:id="rId4"/>
    <p:sldId id="258" r:id="rId5"/>
    <p:sldId id="259" r:id="rId6"/>
    <p:sldId id="260" r:id="rId7"/>
    <p:sldId id="261" r:id="rId8"/>
    <p:sldId id="262" r:id="rId9"/>
    <p:sldId id="263" r:id="rId10"/>
    <p:sldId id="276" r:id="rId11"/>
    <p:sldId id="281" r:id="rId12"/>
    <p:sldId id="265" r:id="rId13"/>
    <p:sldId id="275" r:id="rId14"/>
    <p:sldId id="264" r:id="rId15"/>
    <p:sldId id="269" r:id="rId16"/>
    <p:sldId id="267" r:id="rId17"/>
    <p:sldId id="268" r:id="rId18"/>
    <p:sldId id="266" r:id="rId19"/>
    <p:sldId id="270" r:id="rId20"/>
    <p:sldId id="274" r:id="rId21"/>
    <p:sldId id="271" r:id="rId22"/>
    <p:sldId id="278" r:id="rId23"/>
    <p:sldId id="272" r:id="rId24"/>
    <p:sldId id="273" r:id="rId25"/>
    <p:sldId id="284" r:id="rId26"/>
    <p:sldId id="287" r:id="rId27"/>
    <p:sldId id="285" r:id="rId28"/>
    <p:sldId id="286" r:id="rId29"/>
    <p:sldId id="277" r:id="rId30"/>
    <p:sldId id="279" r:id="rId31"/>
    <p:sldId id="28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139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D0FA4C-670C-4E8F-839C-F9456B1F9445}" type="datetimeFigureOut">
              <a:rPr lang="en-US" smtClean="0"/>
              <a:pPr/>
              <a:t>1/8/2016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B13C2B-6907-4814-A211-2F9B3DCAC748}"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B13C2B-6907-4814-A211-2F9B3DCAC748}"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1C1B6F-33E0-4DA4-B2A1-4CFB06405755}" type="datetimeFigureOut">
              <a:rPr lang="en-US" smtClean="0"/>
              <a:pPr/>
              <a:t>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D5F396-CC97-43D4-ADBE-BEB3ED77E00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1C1B6F-33E0-4DA4-B2A1-4CFB06405755}" type="datetimeFigureOut">
              <a:rPr lang="en-US" smtClean="0"/>
              <a:pPr/>
              <a:t>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D5F396-CC97-43D4-ADBE-BEB3ED77E00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1C1B6F-33E0-4DA4-B2A1-4CFB06405755}" type="datetimeFigureOut">
              <a:rPr lang="en-US" smtClean="0"/>
              <a:pPr/>
              <a:t>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D5F396-CC97-43D4-ADBE-BEB3ED77E00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1C1B6F-33E0-4DA4-B2A1-4CFB06405755}" type="datetimeFigureOut">
              <a:rPr lang="en-US" smtClean="0"/>
              <a:pPr/>
              <a:t>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D5F396-CC97-43D4-ADBE-BEB3ED77E00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1C1B6F-33E0-4DA4-B2A1-4CFB06405755}" type="datetimeFigureOut">
              <a:rPr lang="en-US" smtClean="0"/>
              <a:pPr/>
              <a:t>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D5F396-CC97-43D4-ADBE-BEB3ED77E00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1C1B6F-33E0-4DA4-B2A1-4CFB06405755}" type="datetimeFigureOut">
              <a:rPr lang="en-US" smtClean="0"/>
              <a:pPr/>
              <a:t>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D5F396-CC97-43D4-ADBE-BEB3ED77E00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1C1B6F-33E0-4DA4-B2A1-4CFB06405755}" type="datetimeFigureOut">
              <a:rPr lang="en-US" smtClean="0"/>
              <a:pPr/>
              <a:t>1/8/2016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4D5F396-CC97-43D4-ADBE-BEB3ED77E00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1C1B6F-33E0-4DA4-B2A1-4CFB06405755}" type="datetimeFigureOut">
              <a:rPr lang="en-US" smtClean="0"/>
              <a:pPr/>
              <a:t>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4D5F396-CC97-43D4-ADBE-BEB3ED77E00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1C1B6F-33E0-4DA4-B2A1-4CFB06405755}" type="datetimeFigureOut">
              <a:rPr lang="en-US" smtClean="0"/>
              <a:pPr/>
              <a:t>1/8/2016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D5F396-CC97-43D4-ADBE-BEB3ED77E00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1C1B6F-33E0-4DA4-B2A1-4CFB06405755}" type="datetimeFigureOut">
              <a:rPr lang="en-US" smtClean="0"/>
              <a:pPr/>
              <a:t>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D5F396-CC97-43D4-ADBE-BEB3ED77E00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1C1B6F-33E0-4DA4-B2A1-4CFB06405755}" type="datetimeFigureOut">
              <a:rPr lang="en-US" smtClean="0"/>
              <a:pPr/>
              <a:t>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D5F396-CC97-43D4-ADBE-BEB3ED77E00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1C1B6F-33E0-4DA4-B2A1-4CFB06405755}" type="datetimeFigureOut">
              <a:rPr lang="en-US" smtClean="0"/>
              <a:pPr/>
              <a:t>1/8/2016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D5F396-CC97-43D4-ADBE-BEB3ED77E00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pirate4x4.com/tech/billavista/Cooling/images/crossflow.jpg" TargetMode="Externa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hyperlink" Target="http://www.pirate4x4.com/tech/billavista/Cooling/images/dualflow.jp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0044" y="609600"/>
            <a:ext cx="8250977" cy="3046988"/>
          </a:xfrm>
        </p:spPr>
        <p:txBody>
          <a:bodyPr wrap="none">
            <a:spAutoFit/>
          </a:bodyPr>
          <a:lstStyle/>
          <a:p>
            <a:r>
              <a:rPr lang="en-US" sz="96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Arial" pitchFamily="34" charset="0"/>
                <a:cs typeface="Arial" pitchFamily="34" charset="0"/>
              </a:rPr>
              <a:t>What Keeps it</a:t>
            </a:r>
            <a:br>
              <a:rPr lang="en-US" sz="96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Arial" pitchFamily="34" charset="0"/>
                <a:cs typeface="Arial" pitchFamily="34" charset="0"/>
              </a:rPr>
            </a:br>
            <a:r>
              <a:rPr lang="en-US" sz="9600" b="1"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Arial" pitchFamily="34" charset="0"/>
                <a:cs typeface="Arial" pitchFamily="34" charset="0"/>
              </a:rPr>
              <a:t>Running Cool</a:t>
            </a:r>
            <a:endParaRPr lang="en-US" sz="9600" b="1"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4" name="Title 1"/>
          <p:cNvSpPr txBox="1">
            <a:spLocks/>
          </p:cNvSpPr>
          <p:nvPr/>
        </p:nvSpPr>
        <p:spPr>
          <a:xfrm>
            <a:off x="702579" y="3799344"/>
            <a:ext cx="7673896" cy="2308324"/>
          </a:xfrm>
          <a:prstGeom prst="rect">
            <a:avLst/>
          </a:prstGeom>
        </p:spPr>
        <p:txBody>
          <a:bodyPr vert="horz" wrap="non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7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mj-ea"/>
                <a:cs typeface="Arial" pitchFamily="34" charset="0"/>
              </a:rPr>
              <a:t>Or Keeps it From</a:t>
            </a:r>
            <a:r>
              <a:rPr kumimoji="0" lang="en-US" sz="72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mj-ea"/>
                <a:cs typeface="Arial" pitchFamily="34" charset="0"/>
              </a:rPr>
              <a:t/>
            </a:r>
            <a:br>
              <a:rPr kumimoji="0" lang="en-US" sz="72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mj-ea"/>
                <a:cs typeface="Arial" pitchFamily="34" charset="0"/>
              </a:rPr>
            </a:br>
            <a:r>
              <a:rPr kumimoji="0" lang="en-US" sz="72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mj-ea"/>
                <a:cs typeface="Arial" pitchFamily="34" charset="0"/>
              </a:rPr>
              <a:t>Getting Too Hot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ndrel bent.jpg"/>
          <p:cNvPicPr>
            <a:picLocks noChangeAspect="1"/>
          </p:cNvPicPr>
          <p:nvPr/>
        </p:nvPicPr>
        <p:blipFill>
          <a:blip r:embed="rId3" cstate="print"/>
          <a:stretch>
            <a:fillRect/>
          </a:stretch>
        </p:blipFill>
        <p:spPr>
          <a:xfrm>
            <a:off x="838200" y="1143000"/>
            <a:ext cx="2590800" cy="2590800"/>
          </a:xfrm>
          <a:prstGeom prst="rect">
            <a:avLst/>
          </a:prstGeom>
        </p:spPr>
      </p:pic>
      <p:pic>
        <p:nvPicPr>
          <p:cNvPr id="3" name="Picture 2" descr="Crush bend.png"/>
          <p:cNvPicPr>
            <a:picLocks noChangeAspect="1"/>
          </p:cNvPicPr>
          <p:nvPr/>
        </p:nvPicPr>
        <p:blipFill>
          <a:blip r:embed="rId4" cstate="print"/>
          <a:stretch>
            <a:fillRect/>
          </a:stretch>
        </p:blipFill>
        <p:spPr>
          <a:xfrm>
            <a:off x="4648200" y="1143000"/>
            <a:ext cx="3324225" cy="2495550"/>
          </a:xfrm>
          <a:prstGeom prst="rect">
            <a:avLst/>
          </a:prstGeom>
        </p:spPr>
      </p:pic>
      <p:sp>
        <p:nvSpPr>
          <p:cNvPr id="4" name="TextBox 3"/>
          <p:cNvSpPr txBox="1"/>
          <p:nvPr/>
        </p:nvSpPr>
        <p:spPr>
          <a:xfrm>
            <a:off x="1066800" y="762000"/>
            <a:ext cx="6276077" cy="369332"/>
          </a:xfrm>
          <a:prstGeom prst="rect">
            <a:avLst/>
          </a:prstGeom>
          <a:noFill/>
        </p:spPr>
        <p:txBody>
          <a:bodyPr wrap="none" rtlCol="0">
            <a:spAutoFit/>
          </a:bodyPr>
          <a:lstStyle/>
          <a:p>
            <a:r>
              <a:rPr lang="en-US" b="1" dirty="0" smtClean="0">
                <a:latin typeface="Arial" pitchFamily="34" charset="0"/>
                <a:cs typeface="Arial" pitchFamily="34" charset="0"/>
              </a:rPr>
              <a:t>Mandrel/CNC Bent                                         Crush Bend</a:t>
            </a:r>
            <a:endParaRPr lang="en-US" b="1" dirty="0">
              <a:latin typeface="Arial" pitchFamily="34" charset="0"/>
              <a:cs typeface="Arial" pitchFamily="34" charset="0"/>
            </a:endParaRPr>
          </a:p>
        </p:txBody>
      </p:sp>
      <p:cxnSp>
        <p:nvCxnSpPr>
          <p:cNvPr id="7" name="Straight Arrow Connector 6"/>
          <p:cNvCxnSpPr/>
          <p:nvPr/>
        </p:nvCxnSpPr>
        <p:spPr>
          <a:xfrm flipH="1" flipV="1">
            <a:off x="1676400" y="2590800"/>
            <a:ext cx="1447800" cy="304800"/>
          </a:xfrm>
          <a:prstGeom prst="straightConnector1">
            <a:avLst/>
          </a:prstGeom>
          <a:ln w="38100">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801503" y="2819400"/>
            <a:ext cx="1541897" cy="646331"/>
          </a:xfrm>
          <a:prstGeom prst="rect">
            <a:avLst/>
          </a:prstGeom>
          <a:noFill/>
        </p:spPr>
        <p:txBody>
          <a:bodyPr wrap="none" rtlCol="0">
            <a:spAutoFit/>
          </a:bodyPr>
          <a:lstStyle/>
          <a:p>
            <a:pPr algn="ctr"/>
            <a:r>
              <a:rPr lang="en-US" b="1" dirty="0" smtClean="0"/>
              <a:t>Smooth</a:t>
            </a:r>
          </a:p>
          <a:p>
            <a:pPr algn="ctr"/>
            <a:r>
              <a:rPr lang="en-US" b="1" dirty="0" smtClean="0"/>
              <a:t>Non turbulent</a:t>
            </a:r>
          </a:p>
        </p:txBody>
      </p:sp>
      <p:cxnSp>
        <p:nvCxnSpPr>
          <p:cNvPr id="10" name="Straight Arrow Connector 9"/>
          <p:cNvCxnSpPr/>
          <p:nvPr/>
        </p:nvCxnSpPr>
        <p:spPr>
          <a:xfrm flipV="1">
            <a:off x="5638800" y="2514600"/>
            <a:ext cx="609600" cy="1219200"/>
          </a:xfrm>
          <a:prstGeom prst="straightConnector1">
            <a:avLst/>
          </a:prstGeom>
          <a:ln w="38100">
            <a:solidFill>
              <a:srgbClr val="FF0000"/>
            </a:solidFill>
            <a:tailEnd type="stealth" w="med"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826458" y="3657600"/>
            <a:ext cx="1574342" cy="646331"/>
          </a:xfrm>
          <a:prstGeom prst="rect">
            <a:avLst/>
          </a:prstGeom>
          <a:noFill/>
        </p:spPr>
        <p:txBody>
          <a:bodyPr wrap="none" rtlCol="0">
            <a:spAutoFit/>
          </a:bodyPr>
          <a:lstStyle/>
          <a:p>
            <a:pPr algn="ctr"/>
            <a:r>
              <a:rPr lang="en-US" b="1" dirty="0" smtClean="0"/>
              <a:t>Rough</a:t>
            </a:r>
          </a:p>
          <a:p>
            <a:pPr algn="ctr"/>
            <a:r>
              <a:rPr lang="en-US" b="1" dirty="0" smtClean="0"/>
              <a:t>Very turbulent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7924800" cy="4647426"/>
          </a:xfrm>
          <a:prstGeom prst="rect">
            <a:avLst/>
          </a:prstGeom>
          <a:noFill/>
        </p:spPr>
        <p:txBody>
          <a:bodyPr wrap="square" rtlCol="0">
            <a:spAutoFit/>
          </a:bodyPr>
          <a:lstStyle/>
          <a:p>
            <a:r>
              <a:rPr lang="en-US" sz="2800" b="1" dirty="0" smtClean="0">
                <a:latin typeface="Arial" pitchFamily="34" charset="0"/>
                <a:cs typeface="Arial" pitchFamily="34" charset="0"/>
              </a:rPr>
              <a:t>The Exhaust Clamps</a:t>
            </a:r>
            <a:endParaRPr lang="en-US" sz="2000" dirty="0" smtClean="0">
              <a:latin typeface="Arial" pitchFamily="34" charset="0"/>
              <a:cs typeface="Arial" pitchFamily="34" charset="0"/>
            </a:endParaRPr>
          </a:p>
          <a:p>
            <a:pPr marL="457200" indent="-457200"/>
            <a:endParaRPr lang="en-US" sz="2000" b="1" dirty="0" smtClean="0">
              <a:latin typeface="Arial" pitchFamily="34" charset="0"/>
              <a:cs typeface="Arial" pitchFamily="34" charset="0"/>
            </a:endParaRPr>
          </a:p>
          <a:p>
            <a:pPr marL="457200" indent="-457200"/>
            <a:r>
              <a:rPr lang="en-US" sz="2400" b="1" dirty="0" smtClean="0">
                <a:latin typeface="Arial" pitchFamily="34" charset="0"/>
                <a:cs typeface="Arial" pitchFamily="34" charset="0"/>
              </a:rPr>
              <a:t>The Bad ones</a:t>
            </a:r>
          </a:p>
          <a:p>
            <a:pPr marL="457200" indent="-457200"/>
            <a:endParaRPr lang="en-US" sz="2000" b="1" dirty="0" smtClean="0">
              <a:latin typeface="Arial" pitchFamily="34" charset="0"/>
              <a:cs typeface="Arial" pitchFamily="34" charset="0"/>
            </a:endParaRPr>
          </a:p>
          <a:p>
            <a:pPr marL="457200" indent="-457200">
              <a:buSzPct val="150000"/>
              <a:buFont typeface="Arial" pitchFamily="34" charset="0"/>
              <a:buChar char="•"/>
            </a:pPr>
            <a:r>
              <a:rPr lang="en-US" sz="2000" b="1" dirty="0" smtClean="0">
                <a:latin typeface="Arial" pitchFamily="34" charset="0"/>
                <a:cs typeface="Arial" pitchFamily="34" charset="0"/>
              </a:rPr>
              <a:t>These are heavy and cause flow restrictions from crimping the pipes.</a:t>
            </a:r>
          </a:p>
          <a:p>
            <a:pPr marL="457200" indent="-457200">
              <a:buSzPct val="150000"/>
              <a:buFont typeface="Arial" pitchFamily="34" charset="0"/>
              <a:buChar char="•"/>
            </a:pPr>
            <a:endParaRPr lang="en-US" sz="2000" b="1" dirty="0" smtClean="0">
              <a:latin typeface="Arial" pitchFamily="34" charset="0"/>
              <a:cs typeface="Arial" pitchFamily="34" charset="0"/>
            </a:endParaRPr>
          </a:p>
          <a:p>
            <a:pPr marL="457200" indent="-457200">
              <a:buSzPct val="150000"/>
              <a:buFont typeface="Arial" pitchFamily="34" charset="0"/>
              <a:buChar char="•"/>
            </a:pPr>
            <a:endParaRPr lang="en-US" sz="2000" b="1" dirty="0" smtClean="0">
              <a:latin typeface="Arial" pitchFamily="34" charset="0"/>
              <a:cs typeface="Arial" pitchFamily="34" charset="0"/>
            </a:endParaRPr>
          </a:p>
          <a:p>
            <a:pPr marL="457200" indent="-457200">
              <a:buSzPct val="150000"/>
              <a:buFont typeface="Arial" pitchFamily="34" charset="0"/>
              <a:buChar char="•"/>
            </a:pPr>
            <a:endParaRPr lang="en-US" sz="2000" b="1" dirty="0" smtClean="0">
              <a:latin typeface="Arial" pitchFamily="34" charset="0"/>
              <a:cs typeface="Arial" pitchFamily="34" charset="0"/>
            </a:endParaRPr>
          </a:p>
          <a:p>
            <a:pPr marL="457200" indent="-457200">
              <a:buSzPct val="150000"/>
              <a:buFont typeface="Arial" pitchFamily="34" charset="0"/>
              <a:buChar char="•"/>
            </a:pPr>
            <a:endParaRPr lang="en-US" sz="2000" b="1" dirty="0" smtClean="0">
              <a:latin typeface="Arial" pitchFamily="34" charset="0"/>
              <a:cs typeface="Arial" pitchFamily="34" charset="0"/>
            </a:endParaRPr>
          </a:p>
          <a:p>
            <a:pPr marL="457200" indent="-457200">
              <a:buSzPct val="150000"/>
            </a:pPr>
            <a:r>
              <a:rPr lang="en-US" sz="2400" b="1" dirty="0" smtClean="0">
                <a:latin typeface="Arial" pitchFamily="34" charset="0"/>
                <a:cs typeface="Arial" pitchFamily="34" charset="0"/>
              </a:rPr>
              <a:t>The Good ones</a:t>
            </a:r>
          </a:p>
          <a:p>
            <a:pPr marL="457200" indent="-457200">
              <a:buSzPct val="150000"/>
            </a:pPr>
            <a:endParaRPr lang="en-US" sz="2000" b="1" dirty="0" smtClean="0">
              <a:latin typeface="Arial" pitchFamily="34" charset="0"/>
              <a:cs typeface="Arial" pitchFamily="34" charset="0"/>
            </a:endParaRPr>
          </a:p>
          <a:p>
            <a:pPr marL="457200" indent="-457200">
              <a:buSzPct val="150000"/>
              <a:buFont typeface="Arial" pitchFamily="34" charset="0"/>
              <a:buChar char="•"/>
            </a:pPr>
            <a:r>
              <a:rPr lang="en-US" sz="2000" b="1" dirty="0" smtClean="0">
                <a:latin typeface="Arial" pitchFamily="34" charset="0"/>
                <a:cs typeface="Arial" pitchFamily="34" charset="0"/>
              </a:rPr>
              <a:t>These are lighter and don’t crimp the pipes making removal and reinstallation for maintenance, etc., very easier.</a:t>
            </a:r>
          </a:p>
        </p:txBody>
      </p:sp>
      <p:pic>
        <p:nvPicPr>
          <p:cNvPr id="1026" name="Picture 2" descr="C:\Users\Owner\Desktop\old clamps.png"/>
          <p:cNvPicPr>
            <a:picLocks noChangeAspect="1" noChangeArrowheads="1"/>
          </p:cNvPicPr>
          <p:nvPr/>
        </p:nvPicPr>
        <p:blipFill>
          <a:blip r:embed="rId2" cstate="print"/>
          <a:srcRect/>
          <a:stretch>
            <a:fillRect/>
          </a:stretch>
        </p:blipFill>
        <p:spPr bwMode="auto">
          <a:xfrm>
            <a:off x="3657600" y="2438400"/>
            <a:ext cx="1905000" cy="1426911"/>
          </a:xfrm>
          <a:prstGeom prst="rect">
            <a:avLst/>
          </a:prstGeom>
          <a:noFill/>
        </p:spPr>
      </p:pic>
      <p:sp>
        <p:nvSpPr>
          <p:cNvPr id="1028" name="AutoShape 4" descr="Image result for exhaust band clamp"/>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30" name="AutoShape 6" descr="Image result for exhaust band clamp"/>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031" name="Picture 7" descr="C:\Users\Owner\Desktop\butt band.jpg"/>
          <p:cNvPicPr>
            <a:picLocks noChangeAspect="1" noChangeArrowheads="1"/>
          </p:cNvPicPr>
          <p:nvPr/>
        </p:nvPicPr>
        <p:blipFill>
          <a:blip r:embed="rId3" cstate="print"/>
          <a:srcRect/>
          <a:stretch>
            <a:fillRect/>
          </a:stretch>
        </p:blipFill>
        <p:spPr bwMode="auto">
          <a:xfrm>
            <a:off x="762000" y="5132850"/>
            <a:ext cx="1447800" cy="1507028"/>
          </a:xfrm>
          <a:prstGeom prst="rect">
            <a:avLst/>
          </a:prstGeom>
          <a:noFill/>
        </p:spPr>
      </p:pic>
      <p:pic>
        <p:nvPicPr>
          <p:cNvPr id="1032" name="Picture 8" descr="C:\Users\Owner\Desktop\offset band.png"/>
          <p:cNvPicPr>
            <a:picLocks noChangeAspect="1" noChangeArrowheads="1"/>
          </p:cNvPicPr>
          <p:nvPr/>
        </p:nvPicPr>
        <p:blipFill>
          <a:blip r:embed="rId4" cstate="print"/>
          <a:srcRect/>
          <a:stretch>
            <a:fillRect/>
          </a:stretch>
        </p:blipFill>
        <p:spPr bwMode="auto">
          <a:xfrm>
            <a:off x="2438400" y="5181600"/>
            <a:ext cx="2140366" cy="1424317"/>
          </a:xfrm>
          <a:prstGeom prst="rect">
            <a:avLst/>
          </a:prstGeom>
          <a:noFill/>
        </p:spPr>
      </p:pic>
      <p:grpSp>
        <p:nvGrpSpPr>
          <p:cNvPr id="11" name="Group 10"/>
          <p:cNvGrpSpPr/>
          <p:nvPr/>
        </p:nvGrpSpPr>
        <p:grpSpPr>
          <a:xfrm>
            <a:off x="6607629" y="5029200"/>
            <a:ext cx="2231571" cy="1600200"/>
            <a:chOff x="6019799" y="5029200"/>
            <a:chExt cx="2231571" cy="1600200"/>
          </a:xfrm>
        </p:grpSpPr>
        <p:pic>
          <p:nvPicPr>
            <p:cNvPr id="1033" name="Picture 9" descr="C:\Users\Owner\Desktop\single bolt.jpg"/>
            <p:cNvPicPr>
              <a:picLocks noChangeAspect="1" noChangeArrowheads="1"/>
            </p:cNvPicPr>
            <p:nvPr/>
          </p:nvPicPr>
          <p:blipFill>
            <a:blip r:embed="rId5" cstate="print"/>
            <a:srcRect/>
            <a:stretch>
              <a:fillRect/>
            </a:stretch>
          </p:blipFill>
          <p:spPr bwMode="auto">
            <a:xfrm>
              <a:off x="6019799" y="5067300"/>
              <a:ext cx="2231571" cy="1562100"/>
            </a:xfrm>
            <a:prstGeom prst="rect">
              <a:avLst/>
            </a:prstGeom>
            <a:noFill/>
          </p:spPr>
        </p:pic>
        <p:sp>
          <p:nvSpPr>
            <p:cNvPr id="9" name="Flowchart: Summing Junction 8"/>
            <p:cNvSpPr/>
            <p:nvPr/>
          </p:nvSpPr>
          <p:spPr>
            <a:xfrm>
              <a:off x="6400800" y="5029200"/>
              <a:ext cx="1676400" cy="1600200"/>
            </a:xfrm>
            <a:prstGeom prst="flowChartSummingJuncti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p:cNvSpPr txBox="1"/>
          <p:nvPr/>
        </p:nvSpPr>
        <p:spPr>
          <a:xfrm>
            <a:off x="4724400" y="5181600"/>
            <a:ext cx="1295400" cy="646331"/>
          </a:xfrm>
          <a:prstGeom prst="rect">
            <a:avLst/>
          </a:prstGeom>
          <a:noFill/>
        </p:spPr>
        <p:txBody>
          <a:bodyPr wrap="square" rtlCol="0">
            <a:spAutoFit/>
          </a:bodyPr>
          <a:lstStyle/>
          <a:p>
            <a:r>
              <a:rPr lang="en-US" dirty="0" smtClean="0"/>
              <a:t>Use dual bolt clamps</a:t>
            </a:r>
            <a:endParaRPr lang="en-US" dirty="0"/>
          </a:p>
        </p:txBody>
      </p:sp>
      <p:sp>
        <p:nvSpPr>
          <p:cNvPr id="12" name="TextBox 11"/>
          <p:cNvSpPr txBox="1"/>
          <p:nvPr/>
        </p:nvSpPr>
        <p:spPr>
          <a:xfrm>
            <a:off x="5410200" y="6019800"/>
            <a:ext cx="1752600" cy="646331"/>
          </a:xfrm>
          <a:prstGeom prst="rect">
            <a:avLst/>
          </a:prstGeom>
          <a:noFill/>
        </p:spPr>
        <p:txBody>
          <a:bodyPr wrap="square" rtlCol="0">
            <a:spAutoFit/>
          </a:bodyPr>
          <a:lstStyle/>
          <a:p>
            <a:r>
              <a:rPr lang="en-US" dirty="0" smtClean="0"/>
              <a:t>Don’t use single bolt clamps</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00361" y="381000"/>
            <a:ext cx="7577716" cy="1015663"/>
          </a:xfrm>
          <a:prstGeom prst="rect">
            <a:avLst/>
          </a:prstGeom>
        </p:spPr>
        <p:txBody>
          <a:bodyPr wrap="non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smtClean="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uLnTx/>
                <a:uFillTx/>
                <a:latin typeface="Arial" pitchFamily="34" charset="0"/>
                <a:ea typeface="+mj-ea"/>
                <a:cs typeface="Arial" pitchFamily="34" charset="0"/>
              </a:rPr>
              <a:t>The Cooling System</a:t>
            </a:r>
            <a:endParaRPr kumimoji="0" lang="en-US" sz="6000" b="1" i="0" u="none" strike="noStrike" kern="1200" cap="none" spc="0" normalizeH="0" noProof="0" dirty="0" smtClean="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uLnTx/>
              <a:uFillTx/>
              <a:latin typeface="Arial" pitchFamily="34" charset="0"/>
              <a:ea typeface="+mj-ea"/>
              <a:cs typeface="Arial"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2190750" y="1990725"/>
            <a:ext cx="4762500" cy="395287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25962" y="381000"/>
            <a:ext cx="6726521" cy="830997"/>
          </a:xfrm>
          <a:prstGeom prst="rect">
            <a:avLst/>
          </a:prstGeom>
        </p:spPr>
        <p:txBody>
          <a:bodyPr wrap="non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uLnTx/>
                <a:uFillTx/>
                <a:latin typeface="Arial" pitchFamily="34" charset="0"/>
                <a:ea typeface="+mj-ea"/>
                <a:cs typeface="Arial" pitchFamily="34" charset="0"/>
              </a:rPr>
              <a:t>Cooling System Goals</a:t>
            </a:r>
            <a:endParaRPr kumimoji="0" lang="en-US" sz="4800" b="1" i="0" u="none" strike="noStrike" kern="1200" cap="none" spc="0" normalizeH="0" noProof="0" dirty="0" smtClean="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uLnTx/>
              <a:uFillTx/>
              <a:latin typeface="Arial" pitchFamily="34" charset="0"/>
              <a:ea typeface="+mj-ea"/>
              <a:cs typeface="Arial" pitchFamily="34" charset="0"/>
            </a:endParaRPr>
          </a:p>
        </p:txBody>
      </p:sp>
      <p:sp>
        <p:nvSpPr>
          <p:cNvPr id="3" name="TextBox 2"/>
          <p:cNvSpPr txBox="1"/>
          <p:nvPr/>
        </p:nvSpPr>
        <p:spPr>
          <a:xfrm>
            <a:off x="457200" y="1828800"/>
            <a:ext cx="8305800" cy="4401205"/>
          </a:xfrm>
          <a:prstGeom prst="rect">
            <a:avLst/>
          </a:prstGeom>
          <a:noFill/>
        </p:spPr>
        <p:txBody>
          <a:bodyPr wrap="square" rtlCol="0">
            <a:spAutoFit/>
          </a:bodyPr>
          <a:lstStyle/>
          <a:p>
            <a:pPr marL="457200" indent="-457200">
              <a:buSzPct val="150000"/>
              <a:buFont typeface="Arial" pitchFamily="34" charset="0"/>
              <a:buChar char="•"/>
            </a:pPr>
            <a:endParaRPr lang="en-US" sz="2000" b="1" dirty="0" smtClean="0">
              <a:latin typeface="Arial" pitchFamily="34" charset="0"/>
              <a:cs typeface="Arial" pitchFamily="34" charset="0"/>
            </a:endParaRPr>
          </a:p>
          <a:p>
            <a:pPr marL="457200" indent="-457200">
              <a:buSzPct val="150000"/>
              <a:buFont typeface="Arial" pitchFamily="34" charset="0"/>
              <a:buChar char="•"/>
            </a:pPr>
            <a:r>
              <a:rPr lang="en-US" sz="2000" b="1" dirty="0" smtClean="0">
                <a:latin typeface="Arial" pitchFamily="34" charset="0"/>
                <a:cs typeface="Arial" pitchFamily="34" charset="0"/>
              </a:rPr>
              <a:t>Keep the coolant flow rate up. Reducing the flow rate does not increase overall heat transfer.</a:t>
            </a:r>
          </a:p>
          <a:p>
            <a:pPr marL="457200" indent="-457200">
              <a:buSzPct val="150000"/>
              <a:buFont typeface="Arial" pitchFamily="34" charset="0"/>
              <a:buChar char="•"/>
            </a:pPr>
            <a:endParaRPr lang="en-US" sz="2000" b="1" dirty="0" smtClean="0">
              <a:latin typeface="Arial" pitchFamily="34" charset="0"/>
              <a:cs typeface="Arial" pitchFamily="34" charset="0"/>
            </a:endParaRPr>
          </a:p>
          <a:p>
            <a:pPr marL="457200" indent="-457200">
              <a:buSzPct val="150000"/>
              <a:buFont typeface="Arial" pitchFamily="34" charset="0"/>
              <a:buChar char="•"/>
            </a:pPr>
            <a:r>
              <a:rPr lang="en-US" sz="2000" b="1" dirty="0" smtClean="0">
                <a:latin typeface="Arial" pitchFamily="34" charset="0"/>
                <a:cs typeface="Arial" pitchFamily="34" charset="0"/>
              </a:rPr>
              <a:t>Keep air flow through the radiator up. Too many tubes or fins per inch will restrict air flow too much and reduce heat transfer.</a:t>
            </a:r>
          </a:p>
          <a:p>
            <a:pPr marL="457200" indent="-457200">
              <a:buSzPct val="150000"/>
              <a:buFont typeface="Arial" pitchFamily="34" charset="0"/>
              <a:buChar char="•"/>
            </a:pPr>
            <a:endParaRPr lang="en-US" sz="2000" b="1" dirty="0" smtClean="0">
              <a:latin typeface="Arial" pitchFamily="34" charset="0"/>
              <a:cs typeface="Arial" pitchFamily="34" charset="0"/>
            </a:endParaRPr>
          </a:p>
          <a:p>
            <a:pPr marL="457200" indent="-457200">
              <a:buSzPct val="150000"/>
              <a:buFont typeface="Arial" pitchFamily="34" charset="0"/>
              <a:buChar char="•"/>
            </a:pPr>
            <a:r>
              <a:rPr lang="en-US" sz="2000" b="1" dirty="0" smtClean="0">
                <a:latin typeface="Arial" pitchFamily="34" charset="0"/>
                <a:cs typeface="Arial" pitchFamily="34" charset="0"/>
              </a:rPr>
              <a:t>Size the radiator correctly.</a:t>
            </a:r>
          </a:p>
          <a:p>
            <a:pPr marL="457200" indent="-457200">
              <a:buSzPct val="150000"/>
              <a:buFont typeface="Arial" pitchFamily="34" charset="0"/>
              <a:buChar char="•"/>
            </a:pPr>
            <a:endParaRPr lang="en-US" sz="2000" b="1" dirty="0" smtClean="0">
              <a:latin typeface="Arial" pitchFamily="34" charset="0"/>
              <a:cs typeface="Arial" pitchFamily="34" charset="0"/>
            </a:endParaRPr>
          </a:p>
          <a:p>
            <a:pPr marL="457200" indent="-457200">
              <a:buSzPct val="150000"/>
              <a:buFont typeface="Arial" pitchFamily="34" charset="0"/>
              <a:buChar char="•"/>
            </a:pPr>
            <a:r>
              <a:rPr lang="en-US" sz="2000" b="1" dirty="0" smtClean="0">
                <a:latin typeface="Arial" pitchFamily="34" charset="0"/>
                <a:cs typeface="Arial" pitchFamily="34" charset="0"/>
              </a:rPr>
              <a:t>Size the air inlet and outlet correctly on each side of the radiator.</a:t>
            </a:r>
          </a:p>
          <a:p>
            <a:pPr marL="457200" indent="-457200">
              <a:buSzPct val="150000"/>
              <a:buFont typeface="Arial" pitchFamily="34" charset="0"/>
              <a:buChar char="•"/>
            </a:pPr>
            <a:endParaRPr lang="en-US" sz="2000" b="1" dirty="0" smtClean="0">
              <a:latin typeface="Arial" pitchFamily="34" charset="0"/>
              <a:cs typeface="Arial" pitchFamily="34" charset="0"/>
            </a:endParaRPr>
          </a:p>
          <a:p>
            <a:pPr marL="457200" indent="-457200">
              <a:buSzPct val="150000"/>
              <a:buFont typeface="Arial" pitchFamily="34" charset="0"/>
              <a:buChar char="•"/>
            </a:pPr>
            <a:r>
              <a:rPr lang="en-US" sz="2000" b="1" dirty="0" smtClean="0">
                <a:latin typeface="Arial" pitchFamily="34" charset="0"/>
                <a:cs typeface="Arial" pitchFamily="34" charset="0"/>
              </a:rPr>
              <a:t>Consider the overall design of the system so all components work well together as a system.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00039" y="381000"/>
            <a:ext cx="8778365" cy="830997"/>
          </a:xfrm>
          <a:prstGeom prst="rect">
            <a:avLst/>
          </a:prstGeom>
        </p:spPr>
        <p:txBody>
          <a:bodyPr wrap="non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uLnTx/>
                <a:uFillTx/>
                <a:latin typeface="Arial" pitchFamily="34" charset="0"/>
                <a:ea typeface="+mj-ea"/>
                <a:cs typeface="Arial" pitchFamily="34" charset="0"/>
              </a:rPr>
              <a:t>Cooling System Components</a:t>
            </a:r>
            <a:endParaRPr kumimoji="0" lang="en-US" sz="4800" b="1" i="0" u="none" strike="noStrike" kern="1200" cap="none" spc="0" normalizeH="0" noProof="0" dirty="0" smtClean="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uLnTx/>
              <a:uFillTx/>
              <a:latin typeface="Arial" pitchFamily="34" charset="0"/>
              <a:ea typeface="+mj-ea"/>
              <a:cs typeface="Arial" pitchFamily="34" charset="0"/>
            </a:endParaRPr>
          </a:p>
        </p:txBody>
      </p:sp>
      <p:sp>
        <p:nvSpPr>
          <p:cNvPr id="4" name="TextBox 3"/>
          <p:cNvSpPr txBox="1"/>
          <p:nvPr/>
        </p:nvSpPr>
        <p:spPr>
          <a:xfrm>
            <a:off x="609600" y="1752600"/>
            <a:ext cx="7924800" cy="4154984"/>
          </a:xfrm>
          <a:prstGeom prst="rect">
            <a:avLst/>
          </a:prstGeom>
          <a:noFill/>
        </p:spPr>
        <p:txBody>
          <a:bodyPr wrap="square" rtlCol="0">
            <a:spAutoFit/>
          </a:bodyPr>
          <a:lstStyle/>
          <a:p>
            <a:pPr algn="ctr"/>
            <a:r>
              <a:rPr lang="en-US" sz="2400" b="1" dirty="0" smtClean="0">
                <a:latin typeface="Arial" pitchFamily="34" charset="0"/>
                <a:cs typeface="Arial" pitchFamily="34" charset="0"/>
              </a:rPr>
              <a:t>The cooling system is basically just the radiator, hoses, pump, and fluid.</a:t>
            </a:r>
          </a:p>
          <a:p>
            <a:pPr algn="ctr"/>
            <a:endParaRPr lang="en-US" sz="2400" b="1" dirty="0" smtClean="0">
              <a:latin typeface="Arial" pitchFamily="34" charset="0"/>
              <a:cs typeface="Arial" pitchFamily="34" charset="0"/>
            </a:endParaRPr>
          </a:p>
          <a:p>
            <a:pPr algn="ctr"/>
            <a:r>
              <a:rPr lang="en-US" sz="2400" b="1" dirty="0" smtClean="0">
                <a:latin typeface="Arial" pitchFamily="34" charset="0"/>
                <a:cs typeface="Arial" pitchFamily="34" charset="0"/>
              </a:rPr>
              <a:t>The primary considerations are to keep the fluid moving through the system, transfer the required amount of heat, and keep it reliable.</a:t>
            </a:r>
          </a:p>
          <a:p>
            <a:pPr algn="ctr"/>
            <a:endParaRPr lang="en-US" sz="2400" b="1" dirty="0" smtClean="0">
              <a:latin typeface="Arial" pitchFamily="34" charset="0"/>
              <a:cs typeface="Arial" pitchFamily="34" charset="0"/>
            </a:endParaRPr>
          </a:p>
          <a:p>
            <a:pPr algn="ctr"/>
            <a:r>
              <a:rPr lang="en-US" sz="2400" b="1" dirty="0" smtClean="0">
                <a:latin typeface="Arial" pitchFamily="34" charset="0"/>
                <a:cs typeface="Arial" pitchFamily="34" charset="0"/>
              </a:rPr>
              <a:t>Again, there are several details that can enhance its performance and life, or make for a miserable and expensive experience.</a:t>
            </a:r>
          </a:p>
          <a:p>
            <a:pPr algn="ctr"/>
            <a:endParaRPr lang="en-US" sz="2400" b="1" dirty="0" smtClean="0">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685800"/>
            <a:ext cx="5867399" cy="4770537"/>
          </a:xfrm>
          <a:prstGeom prst="rect">
            <a:avLst/>
          </a:prstGeom>
          <a:noFill/>
        </p:spPr>
        <p:txBody>
          <a:bodyPr wrap="square" rtlCol="0">
            <a:spAutoFit/>
          </a:bodyPr>
          <a:lstStyle/>
          <a:p>
            <a:r>
              <a:rPr lang="en-US" sz="3600" b="1" dirty="0" smtClean="0">
                <a:latin typeface="Arial" pitchFamily="34" charset="0"/>
                <a:cs typeface="Arial" pitchFamily="34" charset="0"/>
              </a:rPr>
              <a:t>The Radiator</a:t>
            </a:r>
          </a:p>
          <a:p>
            <a:pPr marL="457200" indent="-457200"/>
            <a:endParaRPr lang="en-US" sz="2000" b="1" dirty="0" smtClean="0">
              <a:latin typeface="Arial" pitchFamily="34" charset="0"/>
              <a:cs typeface="Arial" pitchFamily="34" charset="0"/>
            </a:endParaRPr>
          </a:p>
          <a:p>
            <a:pPr marL="457200" indent="-457200"/>
            <a:r>
              <a:rPr lang="en-US" sz="2800" b="1" dirty="0" smtClean="0">
                <a:latin typeface="Arial" pitchFamily="34" charset="0"/>
                <a:cs typeface="Arial" pitchFamily="34" charset="0"/>
              </a:rPr>
              <a:t>Considerations are;</a:t>
            </a:r>
          </a:p>
          <a:p>
            <a:pPr marL="457200" indent="-457200"/>
            <a:endParaRPr lang="en-US" sz="2000" b="1" dirty="0" smtClean="0">
              <a:latin typeface="Arial" pitchFamily="34" charset="0"/>
              <a:cs typeface="Arial" pitchFamily="34" charset="0"/>
            </a:endParaRPr>
          </a:p>
          <a:p>
            <a:pPr marL="457200" indent="-457200">
              <a:buSzPct val="150000"/>
              <a:buFont typeface="Arial" pitchFamily="34" charset="0"/>
              <a:buChar char="•"/>
            </a:pPr>
            <a:r>
              <a:rPr lang="en-US" sz="2000" b="1" dirty="0" smtClean="0">
                <a:latin typeface="Arial" pitchFamily="34" charset="0"/>
                <a:cs typeface="Arial" pitchFamily="34" charset="0"/>
              </a:rPr>
              <a:t>Types – Down Flow or </a:t>
            </a:r>
            <a:r>
              <a:rPr lang="en-US" sz="2000" b="1" u="sng" dirty="0" smtClean="0">
                <a:latin typeface="Arial" pitchFamily="34" charset="0"/>
                <a:cs typeface="Arial" pitchFamily="34" charset="0"/>
              </a:rPr>
              <a:t>Cross Flow</a:t>
            </a:r>
          </a:p>
          <a:p>
            <a:pPr marL="457200" indent="-457200">
              <a:buSzPct val="150000"/>
              <a:buFont typeface="Arial" pitchFamily="34" charset="0"/>
              <a:buChar char="•"/>
            </a:pPr>
            <a:endParaRPr lang="en-US" sz="2000" b="1" dirty="0" smtClean="0">
              <a:latin typeface="Arial" pitchFamily="34" charset="0"/>
              <a:cs typeface="Arial" pitchFamily="34" charset="0"/>
            </a:endParaRPr>
          </a:p>
          <a:p>
            <a:pPr marL="457200" indent="-457200">
              <a:buSzPct val="150000"/>
              <a:buFont typeface="Arial" pitchFamily="34" charset="0"/>
              <a:buChar char="•"/>
            </a:pPr>
            <a:r>
              <a:rPr lang="en-US" sz="2000" b="1" dirty="0" smtClean="0">
                <a:latin typeface="Arial" pitchFamily="34" charset="0"/>
                <a:cs typeface="Arial" pitchFamily="34" charset="0"/>
              </a:rPr>
              <a:t>Materials – Brass/copper or </a:t>
            </a:r>
            <a:r>
              <a:rPr lang="en-US" sz="2000" b="1" u="sng" dirty="0" smtClean="0">
                <a:latin typeface="Arial" pitchFamily="34" charset="0"/>
                <a:cs typeface="Arial" pitchFamily="34" charset="0"/>
              </a:rPr>
              <a:t>Aluminum</a:t>
            </a:r>
          </a:p>
          <a:p>
            <a:pPr marL="457200" indent="-457200">
              <a:buSzPct val="150000"/>
              <a:buFont typeface="Arial" pitchFamily="34" charset="0"/>
              <a:buChar char="•"/>
            </a:pPr>
            <a:endParaRPr lang="en-US" sz="2000" b="1" dirty="0" smtClean="0">
              <a:latin typeface="Arial" pitchFamily="34" charset="0"/>
              <a:cs typeface="Arial" pitchFamily="34" charset="0"/>
            </a:endParaRPr>
          </a:p>
          <a:p>
            <a:pPr marL="457200" indent="-457200">
              <a:buSzPct val="150000"/>
              <a:buFont typeface="Arial" pitchFamily="34" charset="0"/>
              <a:buChar char="•"/>
            </a:pPr>
            <a:r>
              <a:rPr lang="en-US" sz="2000" b="1" dirty="0" smtClean="0">
                <a:latin typeface="Arial" pitchFamily="34" charset="0"/>
                <a:cs typeface="Arial" pitchFamily="34" charset="0"/>
              </a:rPr>
              <a:t>Requirements – Must flow coolant at a minimum rate and transfer a minimum amount of heat</a:t>
            </a:r>
          </a:p>
          <a:p>
            <a:pPr marL="457200" indent="-457200">
              <a:buSzPct val="150000"/>
              <a:buFont typeface="Arial" pitchFamily="34" charset="0"/>
              <a:buChar char="•"/>
            </a:pPr>
            <a:endParaRPr lang="en-US" sz="2000" b="1" dirty="0" smtClean="0">
              <a:latin typeface="Arial" pitchFamily="34" charset="0"/>
              <a:cs typeface="Arial" pitchFamily="34" charset="0"/>
            </a:endParaRPr>
          </a:p>
          <a:p>
            <a:pPr marL="457200" indent="-457200">
              <a:buSzPct val="150000"/>
              <a:buFont typeface="Arial" pitchFamily="34" charset="0"/>
              <a:buChar char="•"/>
            </a:pPr>
            <a:r>
              <a:rPr lang="en-US" sz="2000" b="1" dirty="0" smtClean="0">
                <a:latin typeface="Arial" pitchFamily="34" charset="0"/>
                <a:cs typeface="Arial" pitchFamily="34" charset="0"/>
              </a:rPr>
              <a:t>Configurations – Single Flow, Dual Flow This can be a tricky choice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200"/>
            <a:ext cx="8353569" cy="584775"/>
          </a:xfrm>
          <a:prstGeom prst="rect">
            <a:avLst/>
          </a:prstGeom>
          <a:noFill/>
        </p:spPr>
        <p:txBody>
          <a:bodyPr wrap="none" rtlCol="0">
            <a:spAutoFit/>
          </a:bodyPr>
          <a:lstStyle/>
          <a:p>
            <a:r>
              <a:rPr lang="en-US" sz="3200" b="1" dirty="0" smtClean="0">
                <a:latin typeface="Arial" pitchFamily="34" charset="0"/>
                <a:cs typeface="Arial" pitchFamily="34" charset="0"/>
              </a:rPr>
              <a:t>Radiator Configurations </a:t>
            </a:r>
            <a:r>
              <a:rPr lang="en-US" sz="3200" dirty="0" smtClean="0">
                <a:latin typeface="Arial" pitchFamily="34" charset="0"/>
                <a:cs typeface="Arial" pitchFamily="34" charset="0"/>
              </a:rPr>
              <a:t>(tube orientation)</a:t>
            </a:r>
          </a:p>
        </p:txBody>
      </p:sp>
      <p:pic>
        <p:nvPicPr>
          <p:cNvPr id="8" name="Picture 7"/>
          <p:cNvPicPr/>
          <p:nvPr/>
        </p:nvPicPr>
        <p:blipFill>
          <a:blip r:embed="rId2" cstate="print"/>
          <a:srcRect/>
          <a:stretch>
            <a:fillRect/>
          </a:stretch>
        </p:blipFill>
        <p:spPr bwMode="auto">
          <a:xfrm>
            <a:off x="685800" y="1143000"/>
            <a:ext cx="7848600" cy="5105400"/>
          </a:xfrm>
          <a:prstGeom prst="rect">
            <a:avLst/>
          </a:prstGeom>
          <a:noFill/>
          <a:ln w="9525">
            <a:solidFill>
              <a:schemeClr val="tx1"/>
            </a:solid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pirate4x4.com/tech/billavista/Cooling/images/crossflow_resize.jpg">
            <a:hlinkClick r:id="rId2"/>
          </p:cNvPr>
          <p:cNvPicPr/>
          <p:nvPr/>
        </p:nvPicPr>
        <p:blipFill>
          <a:blip r:embed="rId3" cstate="print"/>
          <a:srcRect/>
          <a:stretch>
            <a:fillRect/>
          </a:stretch>
        </p:blipFill>
        <p:spPr bwMode="auto">
          <a:xfrm>
            <a:off x="76200" y="2895600"/>
            <a:ext cx="4171950" cy="3133725"/>
          </a:xfrm>
          <a:prstGeom prst="rect">
            <a:avLst/>
          </a:prstGeom>
          <a:noFill/>
          <a:ln w="9525">
            <a:noFill/>
            <a:miter lim="800000"/>
            <a:headEnd/>
            <a:tailEnd/>
          </a:ln>
        </p:spPr>
      </p:pic>
      <p:pic>
        <p:nvPicPr>
          <p:cNvPr id="3" name="Picture 2" descr="http://www.pirate4x4.com/tech/billavista/Cooling/images/dualflow_resize.jpg">
            <a:hlinkClick r:id="rId4"/>
          </p:cNvPr>
          <p:cNvPicPr/>
          <p:nvPr/>
        </p:nvPicPr>
        <p:blipFill>
          <a:blip r:embed="rId5" cstate="print"/>
          <a:srcRect/>
          <a:stretch>
            <a:fillRect/>
          </a:stretch>
        </p:blipFill>
        <p:spPr bwMode="auto">
          <a:xfrm>
            <a:off x="4343400" y="2895600"/>
            <a:ext cx="3810000" cy="3114675"/>
          </a:xfrm>
          <a:prstGeom prst="rect">
            <a:avLst/>
          </a:prstGeom>
          <a:noFill/>
          <a:ln w="9525">
            <a:noFill/>
            <a:miter lim="800000"/>
            <a:headEnd/>
            <a:tailEnd/>
          </a:ln>
        </p:spPr>
      </p:pic>
      <p:sp>
        <p:nvSpPr>
          <p:cNvPr id="4" name="TextBox 3"/>
          <p:cNvSpPr txBox="1"/>
          <p:nvPr/>
        </p:nvSpPr>
        <p:spPr>
          <a:xfrm>
            <a:off x="1752600" y="838200"/>
            <a:ext cx="5436104" cy="584775"/>
          </a:xfrm>
          <a:prstGeom prst="rect">
            <a:avLst/>
          </a:prstGeom>
          <a:noFill/>
        </p:spPr>
        <p:txBody>
          <a:bodyPr wrap="none" rtlCol="0">
            <a:spAutoFit/>
          </a:bodyPr>
          <a:lstStyle/>
          <a:p>
            <a:r>
              <a:rPr lang="en-US" sz="3200" b="1" dirty="0" smtClean="0">
                <a:latin typeface="Arial" pitchFamily="34" charset="0"/>
                <a:cs typeface="Arial" pitchFamily="34" charset="0"/>
              </a:rPr>
              <a:t>Cross Flow Radiator Types</a:t>
            </a:r>
          </a:p>
        </p:txBody>
      </p:sp>
      <p:sp>
        <p:nvSpPr>
          <p:cNvPr id="5" name="TextBox 4"/>
          <p:cNvSpPr txBox="1"/>
          <p:nvPr/>
        </p:nvSpPr>
        <p:spPr>
          <a:xfrm>
            <a:off x="1066800" y="2438400"/>
            <a:ext cx="1794274" cy="369332"/>
          </a:xfrm>
          <a:prstGeom prst="rect">
            <a:avLst/>
          </a:prstGeom>
          <a:noFill/>
        </p:spPr>
        <p:txBody>
          <a:bodyPr wrap="none" rtlCol="0">
            <a:spAutoFit/>
          </a:bodyPr>
          <a:lstStyle/>
          <a:p>
            <a:r>
              <a:rPr lang="en-US" dirty="0" smtClean="0"/>
              <a:t>Single Cross Flow</a:t>
            </a:r>
            <a:endParaRPr lang="en-US" dirty="0"/>
          </a:p>
        </p:txBody>
      </p:sp>
      <p:sp>
        <p:nvSpPr>
          <p:cNvPr id="6" name="TextBox 5"/>
          <p:cNvSpPr txBox="1"/>
          <p:nvPr/>
        </p:nvSpPr>
        <p:spPr>
          <a:xfrm>
            <a:off x="5334000" y="2438400"/>
            <a:ext cx="1664430" cy="369332"/>
          </a:xfrm>
          <a:prstGeom prst="rect">
            <a:avLst/>
          </a:prstGeom>
          <a:noFill/>
        </p:spPr>
        <p:txBody>
          <a:bodyPr wrap="none" rtlCol="0">
            <a:spAutoFit/>
          </a:bodyPr>
          <a:lstStyle/>
          <a:p>
            <a:r>
              <a:rPr lang="en-US" dirty="0" smtClean="0"/>
              <a:t>Dual Cross Flow</a:t>
            </a:r>
            <a:endParaRPr lang="en-US" dirty="0"/>
          </a:p>
        </p:txBody>
      </p:sp>
      <p:sp>
        <p:nvSpPr>
          <p:cNvPr id="7" name="TextBox 6"/>
          <p:cNvSpPr txBox="1"/>
          <p:nvPr/>
        </p:nvSpPr>
        <p:spPr>
          <a:xfrm>
            <a:off x="8123157" y="2819400"/>
            <a:ext cx="882165" cy="1200329"/>
          </a:xfrm>
          <a:prstGeom prst="rect">
            <a:avLst/>
          </a:prstGeom>
          <a:noFill/>
        </p:spPr>
        <p:txBody>
          <a:bodyPr wrap="none" rtlCol="0">
            <a:spAutoFit/>
          </a:bodyPr>
          <a:lstStyle/>
          <a:p>
            <a:pPr algn="ctr"/>
            <a:r>
              <a:rPr lang="en-US" dirty="0" smtClean="0"/>
              <a:t>Divider</a:t>
            </a:r>
          </a:p>
          <a:p>
            <a:pPr algn="ctr"/>
            <a:r>
              <a:rPr lang="en-US" dirty="0" smtClean="0"/>
              <a:t>Plate in</a:t>
            </a:r>
          </a:p>
          <a:p>
            <a:pPr algn="ctr"/>
            <a:r>
              <a:rPr lang="en-US" dirty="0" smtClean="0"/>
              <a:t>Header</a:t>
            </a:r>
          </a:p>
          <a:p>
            <a:pPr algn="ctr"/>
            <a:r>
              <a:rPr lang="en-US" dirty="0" smtClean="0"/>
              <a:t>Tank</a:t>
            </a:r>
            <a:endParaRPr lang="en-US" dirty="0"/>
          </a:p>
        </p:txBody>
      </p:sp>
      <p:cxnSp>
        <p:nvCxnSpPr>
          <p:cNvPr id="11" name="Straight Arrow Connector 10"/>
          <p:cNvCxnSpPr/>
          <p:nvPr/>
        </p:nvCxnSpPr>
        <p:spPr>
          <a:xfrm flipH="1">
            <a:off x="7848600" y="4007604"/>
            <a:ext cx="563240" cy="496669"/>
          </a:xfrm>
          <a:prstGeom prst="straightConnector1">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686800" cy="6494085"/>
          </a:xfrm>
          <a:prstGeom prst="rect">
            <a:avLst/>
          </a:prstGeom>
          <a:noFill/>
        </p:spPr>
        <p:txBody>
          <a:bodyPr wrap="square" rtlCol="0">
            <a:spAutoFit/>
          </a:bodyPr>
          <a:lstStyle/>
          <a:p>
            <a:r>
              <a:rPr lang="en-US" sz="3200" b="1" dirty="0" smtClean="0">
                <a:latin typeface="Arial" pitchFamily="34" charset="0"/>
                <a:cs typeface="Arial" pitchFamily="34" charset="0"/>
              </a:rPr>
              <a:t>The Radiator Doe’s and Don’ts</a:t>
            </a:r>
          </a:p>
          <a:p>
            <a:endParaRPr lang="en-US" sz="2000" b="1" dirty="0" smtClean="0">
              <a:latin typeface="Arial" pitchFamily="34" charset="0"/>
              <a:cs typeface="Arial" pitchFamily="34" charset="0"/>
            </a:endParaRPr>
          </a:p>
          <a:p>
            <a:r>
              <a:rPr lang="en-US" sz="2400" b="1" dirty="0" smtClean="0">
                <a:latin typeface="Arial" pitchFamily="34" charset="0"/>
                <a:cs typeface="Arial" pitchFamily="34" charset="0"/>
              </a:rPr>
              <a:t>Do’s</a:t>
            </a:r>
          </a:p>
          <a:p>
            <a:endParaRPr lang="en-US" sz="1000" b="1" dirty="0" smtClean="0">
              <a:latin typeface="Arial" pitchFamily="34" charset="0"/>
              <a:cs typeface="Arial" pitchFamily="34" charset="0"/>
            </a:endParaRPr>
          </a:p>
          <a:p>
            <a:pPr marL="457200" indent="-457200">
              <a:buSzPct val="150000"/>
              <a:buFont typeface="Arial" pitchFamily="34" charset="0"/>
              <a:buChar char="•"/>
            </a:pPr>
            <a:r>
              <a:rPr lang="en-US" sz="2000" b="1" dirty="0" smtClean="0">
                <a:latin typeface="Arial" pitchFamily="34" charset="0"/>
                <a:cs typeface="Arial" pitchFamily="34" charset="0"/>
              </a:rPr>
              <a:t>Stick with dual core (two rows of tubes). These are lighter, are thinner requiring less mounting space, and flow more air.</a:t>
            </a:r>
          </a:p>
          <a:p>
            <a:pPr marL="457200" indent="-457200">
              <a:buSzPct val="150000"/>
              <a:buFont typeface="Arial" pitchFamily="34" charset="0"/>
              <a:buChar char="•"/>
            </a:pPr>
            <a:r>
              <a:rPr lang="en-US" sz="2000" b="1" dirty="0" smtClean="0">
                <a:latin typeface="Arial" pitchFamily="34" charset="0"/>
                <a:cs typeface="Arial" pitchFamily="34" charset="0"/>
              </a:rPr>
              <a:t>Keep vertical tube spacing between 0.60 and 1.0 per inch and fin spacing between 15 and 18 per inch to maintain good air flow.</a:t>
            </a:r>
          </a:p>
          <a:p>
            <a:pPr marL="457200" indent="-457200">
              <a:buSzPct val="150000"/>
              <a:buFont typeface="Arial" pitchFamily="34" charset="0"/>
              <a:buChar char="•"/>
            </a:pPr>
            <a:r>
              <a:rPr lang="en-US" sz="2000" b="1" dirty="0" smtClean="0">
                <a:latin typeface="Arial" pitchFamily="34" charset="0"/>
                <a:cs typeface="Arial" pitchFamily="34" charset="0"/>
              </a:rPr>
              <a:t>Use “turbulent” flow tubes to maximize heat transfer.</a:t>
            </a:r>
          </a:p>
          <a:p>
            <a:pPr marL="457200" indent="-457200">
              <a:buSzPct val="150000"/>
              <a:buFont typeface="Arial" pitchFamily="34" charset="0"/>
              <a:buChar char="•"/>
            </a:pPr>
            <a:r>
              <a:rPr lang="en-US" sz="2000" b="1" dirty="0" smtClean="0">
                <a:latin typeface="Arial" pitchFamily="34" charset="0"/>
                <a:cs typeface="Arial" pitchFamily="34" charset="0"/>
              </a:rPr>
              <a:t>Shroud (baffle) the back of the radiator can double air flow.</a:t>
            </a:r>
          </a:p>
          <a:p>
            <a:pPr marL="457200" indent="-457200">
              <a:buFont typeface="+mj-lt"/>
              <a:buAutoNum type="arabicPeriod"/>
            </a:pPr>
            <a:endParaRPr lang="en-US" sz="2000" b="1" dirty="0" smtClean="0">
              <a:latin typeface="Arial" pitchFamily="34" charset="0"/>
              <a:cs typeface="Arial" pitchFamily="34" charset="0"/>
            </a:endParaRPr>
          </a:p>
          <a:p>
            <a:pPr marL="457200" indent="-457200"/>
            <a:r>
              <a:rPr lang="en-US" sz="2400" b="1" dirty="0" smtClean="0">
                <a:latin typeface="Arial" pitchFamily="34" charset="0"/>
                <a:cs typeface="Arial" pitchFamily="34" charset="0"/>
              </a:rPr>
              <a:t>Don’ts</a:t>
            </a:r>
          </a:p>
          <a:p>
            <a:pPr marL="457200" indent="-457200"/>
            <a:endParaRPr lang="en-US" sz="1000" b="1" dirty="0" smtClean="0">
              <a:latin typeface="Arial" pitchFamily="34" charset="0"/>
              <a:cs typeface="Arial" pitchFamily="34" charset="0"/>
            </a:endParaRPr>
          </a:p>
          <a:p>
            <a:pPr marL="457200" indent="-457200">
              <a:buSzPct val="150000"/>
              <a:buFont typeface="Arial" pitchFamily="34" charset="0"/>
              <a:buChar char="•"/>
            </a:pPr>
            <a:r>
              <a:rPr lang="en-US" sz="2000" b="1" dirty="0" smtClean="0">
                <a:latin typeface="Arial" pitchFamily="34" charset="0"/>
                <a:cs typeface="Arial" pitchFamily="34" charset="0"/>
              </a:rPr>
              <a:t>Stay away for triple core (three rows of tubes). These are heavier, thicker, and require more vertical spacing between tubes and fins to maintain adequate air flow reducing the total heat transfer.</a:t>
            </a:r>
          </a:p>
          <a:p>
            <a:pPr marL="457200" indent="-457200">
              <a:buSzPct val="150000"/>
              <a:buFont typeface="Arial" pitchFamily="34" charset="0"/>
              <a:buChar char="•"/>
            </a:pPr>
            <a:r>
              <a:rPr lang="en-US" sz="2000" b="1" dirty="0" smtClean="0">
                <a:latin typeface="Arial" pitchFamily="34" charset="0"/>
                <a:cs typeface="Arial" pitchFamily="34" charset="0"/>
              </a:rPr>
              <a:t>Resist the temptation to reduce vertical tube spacing (more tubes) and fin spacing (more fins). This reduces air flow through the radiator quicker than any gains in heat transfer.</a:t>
            </a:r>
          </a:p>
          <a:p>
            <a:pPr marL="457200" indent="-457200">
              <a:buSzPct val="150000"/>
              <a:buFont typeface="Arial" pitchFamily="34" charset="0"/>
              <a:buChar char="•"/>
            </a:pPr>
            <a:r>
              <a:rPr lang="en-US" sz="2000" b="1" dirty="0" smtClean="0">
                <a:latin typeface="Arial" pitchFamily="34" charset="0"/>
                <a:cs typeface="Arial" pitchFamily="34" charset="0"/>
              </a:rPr>
              <a:t>Converting a single cross flow radiator to a dual cross flow radiator will increase the internal drag reducing coolant flow.</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46782"/>
            <a:ext cx="8077200" cy="1077218"/>
          </a:xfrm>
          <a:prstGeom prst="rect">
            <a:avLst/>
          </a:prstGeom>
          <a:noFill/>
        </p:spPr>
        <p:txBody>
          <a:bodyPr wrap="square" rtlCol="0">
            <a:spAutoFit/>
          </a:bodyPr>
          <a:lstStyle/>
          <a:p>
            <a:pPr algn="ctr"/>
            <a:r>
              <a:rPr lang="en-US" sz="3200" b="1" dirty="0" smtClean="0">
                <a:latin typeface="Arial" pitchFamily="34" charset="0"/>
                <a:cs typeface="Arial" pitchFamily="34" charset="0"/>
              </a:rPr>
              <a:t>Why Converting radiators from single to dual cross flow doesn’t always work well</a:t>
            </a:r>
          </a:p>
        </p:txBody>
      </p:sp>
      <p:sp>
        <p:nvSpPr>
          <p:cNvPr id="3" name="TextBox 2"/>
          <p:cNvSpPr txBox="1"/>
          <p:nvPr/>
        </p:nvSpPr>
        <p:spPr>
          <a:xfrm>
            <a:off x="228600" y="2209800"/>
            <a:ext cx="8763000" cy="4093428"/>
          </a:xfrm>
          <a:prstGeom prst="rect">
            <a:avLst/>
          </a:prstGeom>
          <a:noFill/>
        </p:spPr>
        <p:txBody>
          <a:bodyPr wrap="square" rtlCol="0">
            <a:spAutoFit/>
          </a:bodyPr>
          <a:lstStyle/>
          <a:p>
            <a:pPr marL="457200" indent="-457200">
              <a:buSzPct val="150000"/>
              <a:buFont typeface="Arial" pitchFamily="34" charset="0"/>
              <a:buChar char="•"/>
            </a:pPr>
            <a:r>
              <a:rPr lang="en-US" sz="2000" b="1" dirty="0" smtClean="0">
                <a:latin typeface="Arial" pitchFamily="34" charset="0"/>
                <a:cs typeface="Arial" pitchFamily="34" charset="0"/>
              </a:rPr>
              <a:t>The header tank may not be thick enough to re-weld after cutting it.</a:t>
            </a:r>
          </a:p>
          <a:p>
            <a:pPr marL="457200" indent="-457200">
              <a:buSzPct val="150000"/>
              <a:buFont typeface="Arial" pitchFamily="34" charset="0"/>
              <a:buChar char="•"/>
            </a:pPr>
            <a:endParaRPr lang="en-US" sz="2000" b="1" dirty="0" smtClean="0">
              <a:latin typeface="Arial" pitchFamily="34" charset="0"/>
              <a:cs typeface="Arial" pitchFamily="34" charset="0"/>
            </a:endParaRPr>
          </a:p>
          <a:p>
            <a:pPr marL="457200" indent="-457200">
              <a:buSzPct val="150000"/>
              <a:buFont typeface="Arial" pitchFamily="34" charset="0"/>
              <a:buChar char="•"/>
            </a:pPr>
            <a:r>
              <a:rPr lang="en-US" sz="2000" b="1" dirty="0" smtClean="0">
                <a:latin typeface="Arial" pitchFamily="34" charset="0"/>
                <a:cs typeface="Arial" pitchFamily="34" charset="0"/>
              </a:rPr>
              <a:t>The divider plate can not be sealed to the core header plate resulting in leakage and reducing the desired results.</a:t>
            </a:r>
          </a:p>
          <a:p>
            <a:pPr marL="457200" indent="-457200">
              <a:buSzPct val="150000"/>
              <a:buFont typeface="Arial" pitchFamily="34" charset="0"/>
              <a:buChar char="•"/>
            </a:pPr>
            <a:endParaRPr lang="en-US" sz="2000" b="1" dirty="0" smtClean="0">
              <a:latin typeface="Arial" pitchFamily="34" charset="0"/>
              <a:cs typeface="Arial" pitchFamily="34" charset="0"/>
            </a:endParaRPr>
          </a:p>
          <a:p>
            <a:pPr marL="457200" indent="-457200">
              <a:buSzPct val="150000"/>
              <a:buFont typeface="Arial" pitchFamily="34" charset="0"/>
              <a:buChar char="•"/>
            </a:pPr>
            <a:r>
              <a:rPr lang="en-US" sz="2000" b="1" dirty="0" smtClean="0">
                <a:latin typeface="Arial" pitchFamily="34" charset="0"/>
                <a:cs typeface="Arial" pitchFamily="34" charset="0"/>
              </a:rPr>
              <a:t>Because the coolant has to flow twice the distance through a dual cross flow radiator they will typically have 1.25” wide tubes to maintain the same flow rate. Single cross flow radiators typically use 1.00” wide tubes. Adding a divider plate in a stock single pass radiator results in at least a 33% increase in resistance for going twice the distance which is a 33% plus decrease in flow, and at least 33% less heat transfer. That’s a lot of work and risk to end up with a hotter engine.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defRPr/>
            </a:pPr>
            <a:r>
              <a:rPr lang="en-US" sz="6000" b="1" dirty="0" smtClean="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latin typeface="Arial" pitchFamily="34" charset="0"/>
                <a:cs typeface="Arial" pitchFamily="34" charset="0"/>
              </a:rPr>
              <a:t>The Big Picture</a:t>
            </a:r>
          </a:p>
        </p:txBody>
      </p:sp>
      <p:sp>
        <p:nvSpPr>
          <p:cNvPr id="3" name="Content Placeholder 2"/>
          <p:cNvSpPr>
            <a:spLocks noGrp="1"/>
          </p:cNvSpPr>
          <p:nvPr>
            <p:ph idx="1"/>
          </p:nvPr>
        </p:nvSpPr>
        <p:spPr/>
        <p:txBody>
          <a:bodyPr>
            <a:normAutofit fontScale="92500"/>
          </a:bodyPr>
          <a:lstStyle/>
          <a:p>
            <a:r>
              <a:rPr lang="en-US" b="1" dirty="0" smtClean="0">
                <a:latin typeface="Arial" pitchFamily="34" charset="0"/>
                <a:cs typeface="Arial" pitchFamily="34" charset="0"/>
              </a:rPr>
              <a:t>Automobile engines adapted to aircraft use generally are run a little harder for longer periods of time than in a car.</a:t>
            </a:r>
          </a:p>
          <a:p>
            <a:endParaRPr lang="en-US" sz="900" b="1" dirty="0" smtClean="0">
              <a:latin typeface="Arial" pitchFamily="34" charset="0"/>
              <a:cs typeface="Arial" pitchFamily="34" charset="0"/>
            </a:endParaRPr>
          </a:p>
          <a:p>
            <a:r>
              <a:rPr lang="en-US" b="1" dirty="0" smtClean="0">
                <a:latin typeface="Arial" pitchFamily="34" charset="0"/>
                <a:cs typeface="Arial" pitchFamily="34" charset="0"/>
              </a:rPr>
              <a:t>The engine installation in the cowling can be just as tight as in a car, or tighter.</a:t>
            </a:r>
          </a:p>
          <a:p>
            <a:endParaRPr lang="en-US" sz="900" b="1" dirty="0" smtClean="0">
              <a:latin typeface="Arial" pitchFamily="34" charset="0"/>
              <a:cs typeface="Arial" pitchFamily="34" charset="0"/>
            </a:endParaRPr>
          </a:p>
          <a:p>
            <a:r>
              <a:rPr lang="en-US" b="1" dirty="0" smtClean="0">
                <a:latin typeface="Arial" pitchFamily="34" charset="0"/>
                <a:cs typeface="Arial" pitchFamily="34" charset="0"/>
              </a:rPr>
              <a:t>You don’t have an entire department of thermal and aero dynamic engineers to solve heat issues.</a:t>
            </a:r>
            <a:endParaRPr lang="en-US" b="1" dirty="0">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72418" y="264378"/>
            <a:ext cx="2799164" cy="523220"/>
          </a:xfrm>
          <a:prstGeom prst="rect">
            <a:avLst/>
          </a:prstGeom>
          <a:noFill/>
        </p:spPr>
        <p:txBody>
          <a:bodyPr wrap="none" rtlCol="0">
            <a:spAutoFit/>
          </a:bodyPr>
          <a:lstStyle/>
          <a:p>
            <a:pPr algn="ctr"/>
            <a:r>
              <a:rPr lang="en-US" sz="2800" b="1" dirty="0" smtClean="0">
                <a:latin typeface="Arial" pitchFamily="34" charset="0"/>
                <a:cs typeface="Arial" pitchFamily="34" charset="0"/>
              </a:rPr>
              <a:t>Radiator Sizing</a:t>
            </a:r>
          </a:p>
        </p:txBody>
      </p:sp>
      <p:sp>
        <p:nvSpPr>
          <p:cNvPr id="3" name="TextBox 2"/>
          <p:cNvSpPr txBox="1"/>
          <p:nvPr/>
        </p:nvSpPr>
        <p:spPr>
          <a:xfrm>
            <a:off x="304800" y="1447800"/>
            <a:ext cx="8458200" cy="4708981"/>
          </a:xfrm>
          <a:prstGeom prst="rect">
            <a:avLst/>
          </a:prstGeom>
          <a:noFill/>
        </p:spPr>
        <p:txBody>
          <a:bodyPr wrap="square" rtlCol="0">
            <a:spAutoFit/>
          </a:bodyPr>
          <a:lstStyle/>
          <a:p>
            <a:pPr marL="457200" indent="-457200">
              <a:buSzPct val="150000"/>
              <a:buFont typeface="Arial" pitchFamily="34" charset="0"/>
              <a:buChar char="•"/>
            </a:pPr>
            <a:r>
              <a:rPr lang="en-US" sz="2000" b="1" dirty="0" smtClean="0">
                <a:latin typeface="Arial" pitchFamily="34" charset="0"/>
                <a:cs typeface="Arial" pitchFamily="34" charset="0"/>
              </a:rPr>
              <a:t>AREA – Basic are sizing is 1.2 to 1.5 square inches of maximum horsepower rating. 400 horsepower needs 480 to 600 total square inches of fin area, without the header tanks. Dual radiators would be 240 to 300 square inches each.</a:t>
            </a:r>
          </a:p>
          <a:p>
            <a:pPr marL="457200" indent="-457200">
              <a:buSzPct val="150000"/>
              <a:buFont typeface="Arial" pitchFamily="34" charset="0"/>
              <a:buChar char="•"/>
            </a:pPr>
            <a:endParaRPr lang="en-US" sz="2000" dirty="0" smtClean="0">
              <a:latin typeface="Arial" pitchFamily="34" charset="0"/>
              <a:cs typeface="Arial" pitchFamily="34" charset="0"/>
            </a:endParaRPr>
          </a:p>
          <a:p>
            <a:pPr marL="457200" lvl="0" indent="-457200">
              <a:buSzPct val="150000"/>
              <a:buFont typeface="Arial" pitchFamily="34" charset="0"/>
              <a:buChar char="•"/>
            </a:pPr>
            <a:r>
              <a:rPr lang="en-US" sz="2000" b="1" dirty="0" smtClean="0">
                <a:latin typeface="Arial" pitchFamily="34" charset="0"/>
                <a:cs typeface="Arial" pitchFamily="34" charset="0"/>
              </a:rPr>
              <a:t>VOLUME - Minimum of 3.0 cu in of cooling volume per HP produced. For example: Up to 400 HP of an LS3 for aircraft use. Using a dual radiator configuration with two radiators measuring 15” x 20” x 2.25” thick = the total cooling volume is 1350 cu in. Therefore, our cooling volume to HP ratio: 1350 cu in cooling volume ÷ 400 HP = 3.375 cu in per HP. With this formula, we have been able to maintain climb out temperatures of around 200°F and 190°F at cruise on a 100°F day. With a cooling system like this, we could taxi from Houston to Dallas with no overheating problems.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228600"/>
            <a:ext cx="8077200" cy="584775"/>
          </a:xfrm>
          <a:prstGeom prst="rect">
            <a:avLst/>
          </a:prstGeom>
          <a:noFill/>
        </p:spPr>
        <p:txBody>
          <a:bodyPr wrap="square" rtlCol="0">
            <a:spAutoFit/>
          </a:bodyPr>
          <a:lstStyle/>
          <a:p>
            <a:pPr algn="ctr"/>
            <a:r>
              <a:rPr lang="en-US" sz="3200" b="1" dirty="0" smtClean="0">
                <a:latin typeface="Arial" pitchFamily="34" charset="0"/>
                <a:cs typeface="Arial" pitchFamily="34" charset="0"/>
              </a:rPr>
              <a:t>Other cooling system considerations</a:t>
            </a:r>
          </a:p>
        </p:txBody>
      </p:sp>
      <p:sp>
        <p:nvSpPr>
          <p:cNvPr id="4" name="TextBox 3"/>
          <p:cNvSpPr txBox="1"/>
          <p:nvPr/>
        </p:nvSpPr>
        <p:spPr>
          <a:xfrm>
            <a:off x="381000" y="914400"/>
            <a:ext cx="8153400" cy="4308872"/>
          </a:xfrm>
          <a:prstGeom prst="rect">
            <a:avLst/>
          </a:prstGeom>
          <a:noFill/>
        </p:spPr>
        <p:txBody>
          <a:bodyPr wrap="square" rtlCol="0">
            <a:spAutoFit/>
          </a:bodyPr>
          <a:lstStyle/>
          <a:p>
            <a:r>
              <a:rPr lang="en-US" sz="2400" b="1" dirty="0" smtClean="0">
                <a:latin typeface="Arial" pitchFamily="34" charset="0"/>
                <a:cs typeface="Arial" pitchFamily="34" charset="0"/>
              </a:rPr>
              <a:t>Water pumps</a:t>
            </a:r>
          </a:p>
          <a:p>
            <a:endParaRPr lang="en-US" sz="1000" b="1" dirty="0" smtClean="0">
              <a:latin typeface="Arial" pitchFamily="34" charset="0"/>
              <a:cs typeface="Arial" pitchFamily="34" charset="0"/>
            </a:endParaRPr>
          </a:p>
          <a:p>
            <a:pPr marL="457200" indent="-457200">
              <a:buSzPct val="150000"/>
              <a:buFont typeface="Arial" pitchFamily="34" charset="0"/>
              <a:buChar char="•"/>
            </a:pPr>
            <a:r>
              <a:rPr lang="en-US" sz="2000" b="1" dirty="0" smtClean="0">
                <a:latin typeface="Arial" pitchFamily="34" charset="0"/>
                <a:cs typeface="Arial" pitchFamily="34" charset="0"/>
              </a:rPr>
              <a:t>Stock water pumps flow 8-10 GPM at idle, and 90-100 GPM at high rpm.</a:t>
            </a:r>
          </a:p>
          <a:p>
            <a:pPr marL="457200" indent="-457200">
              <a:buSzPct val="150000"/>
              <a:buFont typeface="Arial" pitchFamily="34" charset="0"/>
              <a:buChar char="•"/>
            </a:pPr>
            <a:r>
              <a:rPr lang="en-US" sz="2000" b="1" dirty="0" smtClean="0">
                <a:latin typeface="Arial" pitchFamily="34" charset="0"/>
                <a:cs typeface="Arial" pitchFamily="34" charset="0"/>
              </a:rPr>
              <a:t>Decreasing the water pump pulley to crankshaft pulley ratio will increase this flow, but the main problem is during ground operations when the heat load is high and engine RPM is low.</a:t>
            </a:r>
          </a:p>
          <a:p>
            <a:pPr marL="457200" indent="-457200">
              <a:buSzPct val="150000"/>
              <a:buFont typeface="Arial" pitchFamily="34" charset="0"/>
              <a:buChar char="•"/>
            </a:pPr>
            <a:r>
              <a:rPr lang="en-US" sz="2000" b="1" dirty="0" smtClean="0">
                <a:latin typeface="Arial" pitchFamily="34" charset="0"/>
                <a:cs typeface="Arial" pitchFamily="34" charset="0"/>
              </a:rPr>
              <a:t>Replacement electric water pumps flow 80-110 GPM always.</a:t>
            </a:r>
          </a:p>
          <a:p>
            <a:pPr marL="457200" indent="-457200">
              <a:buSzPct val="150000"/>
              <a:buFont typeface="Arial" pitchFamily="34" charset="0"/>
              <a:buChar char="•"/>
            </a:pPr>
            <a:r>
              <a:rPr lang="en-US" sz="2000" b="1" dirty="0" smtClean="0">
                <a:latin typeface="Arial" pitchFamily="34" charset="0"/>
                <a:cs typeface="Arial" pitchFamily="34" charset="0"/>
              </a:rPr>
              <a:t>Adding a free flowing in-line electric water pump controlled by a switch </a:t>
            </a:r>
            <a:r>
              <a:rPr lang="en-US" sz="1600" dirty="0" smtClean="0">
                <a:latin typeface="Arial" pitchFamily="34" charset="0"/>
                <a:cs typeface="Arial" pitchFamily="34" charset="0"/>
              </a:rPr>
              <a:t>(manual or thermal)</a:t>
            </a:r>
            <a:r>
              <a:rPr lang="en-US" sz="2000" b="1" dirty="0" smtClean="0">
                <a:latin typeface="Arial" pitchFamily="34" charset="0"/>
                <a:cs typeface="Arial" pitchFamily="34" charset="0"/>
              </a:rPr>
              <a:t> is better. When off it won’t inhibit the flow of the mechanical pump. When on it flows 55 GPM. This can solve over heating problems during ground operations, plus act as an emergency backup to the mechanical pump if the drive belt breaks.</a:t>
            </a:r>
          </a:p>
        </p:txBody>
      </p:sp>
      <p:pic>
        <p:nvPicPr>
          <p:cNvPr id="7" name="Picture 6" descr="emp-e558a-bk_w_ml.jpg"/>
          <p:cNvPicPr>
            <a:picLocks noChangeAspect="1"/>
          </p:cNvPicPr>
          <p:nvPr/>
        </p:nvPicPr>
        <p:blipFill>
          <a:blip r:embed="rId2" cstate="print"/>
          <a:stretch>
            <a:fillRect/>
          </a:stretch>
        </p:blipFill>
        <p:spPr>
          <a:xfrm>
            <a:off x="6372225" y="4895850"/>
            <a:ext cx="2162175" cy="1885950"/>
          </a:xfrm>
          <a:prstGeom prst="rect">
            <a:avLst/>
          </a:prstGeom>
        </p:spPr>
      </p:pic>
      <p:sp>
        <p:nvSpPr>
          <p:cNvPr id="8" name="TextBox 7"/>
          <p:cNvSpPr txBox="1"/>
          <p:nvPr/>
        </p:nvSpPr>
        <p:spPr>
          <a:xfrm>
            <a:off x="2895600" y="6248400"/>
            <a:ext cx="3559308" cy="369332"/>
          </a:xfrm>
          <a:prstGeom prst="rect">
            <a:avLst/>
          </a:prstGeom>
          <a:noFill/>
        </p:spPr>
        <p:txBody>
          <a:bodyPr wrap="none" rtlCol="0">
            <a:spAutoFit/>
          </a:bodyPr>
          <a:lstStyle/>
          <a:p>
            <a:r>
              <a:rPr lang="en-US" dirty="0" smtClean="0"/>
              <a:t>EMP/Stewart Components E558ABK</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wner\Desktop\Engine bracket and steam port 005.jpg"/>
          <p:cNvPicPr>
            <a:picLocks noChangeAspect="1" noChangeArrowheads="1"/>
          </p:cNvPicPr>
          <p:nvPr/>
        </p:nvPicPr>
        <p:blipFill>
          <a:blip r:embed="rId2" cstate="print"/>
          <a:srcRect/>
          <a:stretch>
            <a:fillRect/>
          </a:stretch>
        </p:blipFill>
        <p:spPr bwMode="auto">
          <a:xfrm>
            <a:off x="2133600" y="3143730"/>
            <a:ext cx="5235164" cy="3409470"/>
          </a:xfrm>
          <a:prstGeom prst="rect">
            <a:avLst/>
          </a:prstGeom>
          <a:noFill/>
        </p:spPr>
      </p:pic>
      <p:sp>
        <p:nvSpPr>
          <p:cNvPr id="4" name="TextBox 3"/>
          <p:cNvSpPr txBox="1"/>
          <p:nvPr/>
        </p:nvSpPr>
        <p:spPr>
          <a:xfrm>
            <a:off x="990600" y="914400"/>
            <a:ext cx="7315200" cy="2139047"/>
          </a:xfrm>
          <a:prstGeom prst="rect">
            <a:avLst/>
          </a:prstGeom>
          <a:noFill/>
        </p:spPr>
        <p:txBody>
          <a:bodyPr wrap="square" rtlCol="0">
            <a:spAutoFit/>
          </a:bodyPr>
          <a:lstStyle/>
          <a:p>
            <a:r>
              <a:rPr lang="en-US" sz="2400" b="1" dirty="0" smtClean="0">
                <a:latin typeface="Arial" pitchFamily="34" charset="0"/>
                <a:cs typeface="Arial" pitchFamily="34" charset="0"/>
              </a:rPr>
              <a:t>Steam Ports</a:t>
            </a:r>
          </a:p>
          <a:p>
            <a:endParaRPr lang="en-US" sz="900" b="1" dirty="0" smtClean="0">
              <a:latin typeface="Arial" pitchFamily="34" charset="0"/>
              <a:cs typeface="Arial" pitchFamily="34" charset="0"/>
            </a:endParaRPr>
          </a:p>
          <a:p>
            <a:pPr marL="457200" indent="-457200">
              <a:buSzPct val="150000"/>
              <a:buFont typeface="Arial" pitchFamily="34" charset="0"/>
              <a:buChar char="•"/>
            </a:pPr>
            <a:r>
              <a:rPr lang="en-US" sz="2000" b="1" dirty="0" smtClean="0">
                <a:latin typeface="Arial" pitchFamily="34" charset="0"/>
                <a:cs typeface="Arial" pitchFamily="34" charset="0"/>
              </a:rPr>
              <a:t>Modern aluminum engines have “steam ports” that vent steam from potential areas where steam can occur. These must be connected to the top of the radiator header tank on the opposite side from the pressure cap.</a:t>
            </a:r>
            <a:endParaRPr lang="en-US" dirty="0"/>
          </a:p>
        </p:txBody>
      </p:sp>
      <p:sp>
        <p:nvSpPr>
          <p:cNvPr id="5" name="TextBox 4"/>
          <p:cNvSpPr txBox="1"/>
          <p:nvPr/>
        </p:nvSpPr>
        <p:spPr>
          <a:xfrm>
            <a:off x="457200" y="228600"/>
            <a:ext cx="8077200" cy="584775"/>
          </a:xfrm>
          <a:prstGeom prst="rect">
            <a:avLst/>
          </a:prstGeom>
          <a:noFill/>
        </p:spPr>
        <p:txBody>
          <a:bodyPr wrap="square" rtlCol="0">
            <a:spAutoFit/>
          </a:bodyPr>
          <a:lstStyle/>
          <a:p>
            <a:pPr algn="ctr"/>
            <a:r>
              <a:rPr lang="en-US" sz="3200" b="1" dirty="0" smtClean="0">
                <a:latin typeface="Arial" pitchFamily="34" charset="0"/>
                <a:cs typeface="Arial" pitchFamily="34" charset="0"/>
              </a:rPr>
              <a:t>Other cooling system considerations </a:t>
            </a:r>
            <a:r>
              <a:rPr lang="en-US" dirty="0" smtClean="0">
                <a:latin typeface="Arial" pitchFamily="34" charset="0"/>
                <a:cs typeface="Arial" pitchFamily="34" charset="0"/>
              </a:rPr>
              <a:t>(cont)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1447800"/>
            <a:ext cx="8077200" cy="3908762"/>
          </a:xfrm>
          <a:prstGeom prst="rect">
            <a:avLst/>
          </a:prstGeom>
          <a:noFill/>
        </p:spPr>
        <p:txBody>
          <a:bodyPr wrap="square" rtlCol="0">
            <a:spAutoFit/>
          </a:bodyPr>
          <a:lstStyle/>
          <a:p>
            <a:pPr marL="457200" indent="-457200"/>
            <a:r>
              <a:rPr lang="en-US" sz="2400" b="1" dirty="0" smtClean="0">
                <a:latin typeface="Arial" pitchFamily="34" charset="0"/>
                <a:cs typeface="Arial" pitchFamily="34" charset="0"/>
              </a:rPr>
              <a:t>Radiator Fans</a:t>
            </a:r>
          </a:p>
          <a:p>
            <a:pPr marL="457200" indent="-457200"/>
            <a:endParaRPr lang="en-US" sz="1000" b="1" dirty="0" smtClean="0">
              <a:latin typeface="Arial" pitchFamily="34" charset="0"/>
              <a:cs typeface="Arial" pitchFamily="34" charset="0"/>
            </a:endParaRPr>
          </a:p>
          <a:p>
            <a:pPr marL="457200" indent="-457200">
              <a:buSzPct val="150000"/>
              <a:buFont typeface="Arial" pitchFamily="34" charset="0"/>
              <a:buChar char="•"/>
            </a:pPr>
            <a:r>
              <a:rPr lang="en-US" sz="2000" b="1" dirty="0" smtClean="0">
                <a:latin typeface="Arial" pitchFamily="34" charset="0"/>
                <a:cs typeface="Arial" pitchFamily="34" charset="0"/>
              </a:rPr>
              <a:t>Electric radiator fans can reduce or eliminate over heat problems caused by large amounts of engine idle time on the ground.</a:t>
            </a:r>
          </a:p>
          <a:p>
            <a:pPr marL="457200" indent="-457200">
              <a:buSzPct val="150000"/>
            </a:pPr>
            <a:endParaRPr lang="en-US" sz="2000" b="1" dirty="0" smtClean="0">
              <a:latin typeface="Arial" pitchFamily="34" charset="0"/>
              <a:cs typeface="Arial" pitchFamily="34" charset="0"/>
            </a:endParaRPr>
          </a:p>
          <a:p>
            <a:pPr marL="457200" indent="-457200"/>
            <a:r>
              <a:rPr lang="en-US" sz="2400" b="1" dirty="0" smtClean="0">
                <a:latin typeface="Arial" pitchFamily="34" charset="0"/>
                <a:cs typeface="Arial" pitchFamily="34" charset="0"/>
              </a:rPr>
              <a:t>Inlet and Outlet areas.</a:t>
            </a:r>
          </a:p>
          <a:p>
            <a:pPr marL="457200" indent="-457200"/>
            <a:endParaRPr lang="en-US" sz="1000" b="1" dirty="0" smtClean="0">
              <a:latin typeface="Arial" pitchFamily="34" charset="0"/>
              <a:cs typeface="Arial" pitchFamily="34" charset="0"/>
            </a:endParaRPr>
          </a:p>
          <a:p>
            <a:pPr marL="457200" indent="-457200">
              <a:buSzPct val="150000"/>
              <a:buFont typeface="Arial" pitchFamily="34" charset="0"/>
              <a:buChar char="•"/>
            </a:pPr>
            <a:r>
              <a:rPr lang="en-US" sz="2000" b="1" dirty="0" smtClean="0">
                <a:latin typeface="Arial" pitchFamily="34" charset="0"/>
                <a:cs typeface="Arial" pitchFamily="34" charset="0"/>
              </a:rPr>
              <a:t>The total inlet area should be 0.1 to 0.12 In2 per horsepower.</a:t>
            </a:r>
          </a:p>
          <a:p>
            <a:pPr marL="457200" indent="-457200" algn="ctr">
              <a:buSzPct val="150000"/>
            </a:pPr>
            <a:r>
              <a:rPr lang="en-US" sz="2000" dirty="0" smtClean="0">
                <a:latin typeface="Arial" pitchFamily="34" charset="0"/>
                <a:cs typeface="Arial" pitchFamily="34" charset="0"/>
              </a:rPr>
              <a:t>	(400 HP = 40 to 48 in2)</a:t>
            </a:r>
          </a:p>
          <a:p>
            <a:pPr marL="457200" indent="-457200">
              <a:buSzPct val="150000"/>
              <a:buFont typeface="Arial" pitchFamily="34" charset="0"/>
              <a:buChar char="•"/>
            </a:pPr>
            <a:r>
              <a:rPr lang="en-US" sz="2000" b="1" dirty="0" smtClean="0">
                <a:latin typeface="Arial" pitchFamily="34" charset="0"/>
                <a:cs typeface="Arial" pitchFamily="34" charset="0"/>
              </a:rPr>
              <a:t>The total outlet area should be 1.8 to 2.0 times the size of the total inlet area.</a:t>
            </a:r>
          </a:p>
          <a:p>
            <a:pPr marL="457200" indent="-457200" algn="ctr">
              <a:buSzPct val="150000"/>
            </a:pPr>
            <a:r>
              <a:rPr lang="en-US" sz="2000" dirty="0" smtClean="0">
                <a:latin typeface="Arial" pitchFamily="34" charset="0"/>
                <a:cs typeface="Arial" pitchFamily="34" charset="0"/>
              </a:rPr>
              <a:t>(40 to 48 in2 on the inlet = 72 to 96 in2 on the outlet)</a:t>
            </a:r>
            <a:endParaRPr lang="en-US" sz="1100" b="1" dirty="0" smtClean="0">
              <a:latin typeface="Arial" pitchFamily="34" charset="0"/>
              <a:cs typeface="Arial" pitchFamily="34" charset="0"/>
            </a:endParaRPr>
          </a:p>
        </p:txBody>
      </p:sp>
      <p:sp>
        <p:nvSpPr>
          <p:cNvPr id="4" name="TextBox 3"/>
          <p:cNvSpPr txBox="1"/>
          <p:nvPr/>
        </p:nvSpPr>
        <p:spPr>
          <a:xfrm>
            <a:off x="457200" y="228600"/>
            <a:ext cx="8077200" cy="584775"/>
          </a:xfrm>
          <a:prstGeom prst="rect">
            <a:avLst/>
          </a:prstGeom>
          <a:noFill/>
        </p:spPr>
        <p:txBody>
          <a:bodyPr wrap="square" rtlCol="0">
            <a:spAutoFit/>
          </a:bodyPr>
          <a:lstStyle/>
          <a:p>
            <a:pPr algn="ctr"/>
            <a:r>
              <a:rPr lang="en-US" sz="3200" b="1" dirty="0" smtClean="0">
                <a:latin typeface="Arial" pitchFamily="34" charset="0"/>
                <a:cs typeface="Arial" pitchFamily="34" charset="0"/>
              </a:rPr>
              <a:t>Other cooling system considerations </a:t>
            </a:r>
            <a:r>
              <a:rPr lang="en-US" dirty="0" smtClean="0">
                <a:latin typeface="Arial" pitchFamily="34" charset="0"/>
                <a:cs typeface="Arial" pitchFamily="34" charset="0"/>
              </a:rPr>
              <a:t>(cont)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28600"/>
            <a:ext cx="8077200" cy="584775"/>
          </a:xfrm>
          <a:prstGeom prst="rect">
            <a:avLst/>
          </a:prstGeom>
          <a:noFill/>
        </p:spPr>
        <p:txBody>
          <a:bodyPr wrap="square" rtlCol="0">
            <a:spAutoFit/>
          </a:bodyPr>
          <a:lstStyle/>
          <a:p>
            <a:pPr algn="ctr"/>
            <a:r>
              <a:rPr lang="en-US" sz="3200" b="1" dirty="0" smtClean="0">
                <a:latin typeface="Arial" pitchFamily="34" charset="0"/>
                <a:cs typeface="Arial" pitchFamily="34" charset="0"/>
              </a:rPr>
              <a:t>Other cooling system considerations </a:t>
            </a:r>
            <a:r>
              <a:rPr lang="en-US" dirty="0" smtClean="0">
                <a:latin typeface="Arial" pitchFamily="34" charset="0"/>
                <a:cs typeface="Arial" pitchFamily="34" charset="0"/>
              </a:rPr>
              <a:t>(cont)</a:t>
            </a:r>
          </a:p>
        </p:txBody>
      </p:sp>
      <p:sp>
        <p:nvSpPr>
          <p:cNvPr id="3" name="TextBox 2"/>
          <p:cNvSpPr txBox="1"/>
          <p:nvPr/>
        </p:nvSpPr>
        <p:spPr>
          <a:xfrm>
            <a:off x="533400" y="1306101"/>
            <a:ext cx="8077200" cy="5209118"/>
          </a:xfrm>
          <a:prstGeom prst="rect">
            <a:avLst/>
          </a:prstGeom>
          <a:noFill/>
        </p:spPr>
        <p:txBody>
          <a:bodyPr wrap="square" rtlCol="0">
            <a:spAutoFit/>
          </a:bodyPr>
          <a:lstStyle/>
          <a:p>
            <a:r>
              <a:rPr lang="en-US" sz="2400" b="1" dirty="0" smtClean="0">
                <a:latin typeface="Arial" pitchFamily="34" charset="0"/>
                <a:cs typeface="Arial" pitchFamily="34" charset="0"/>
              </a:rPr>
              <a:t>Radiator Caps</a:t>
            </a:r>
          </a:p>
          <a:p>
            <a:endParaRPr lang="en-US" sz="1050" b="1" dirty="0" smtClean="0">
              <a:latin typeface="Arial" pitchFamily="34" charset="0"/>
              <a:cs typeface="Arial" pitchFamily="34" charset="0"/>
            </a:endParaRPr>
          </a:p>
          <a:p>
            <a:pPr marL="457200" indent="-457200">
              <a:buSzPct val="150000"/>
              <a:buFont typeface="Arial" pitchFamily="34" charset="0"/>
              <a:buChar char="•"/>
            </a:pPr>
            <a:r>
              <a:rPr lang="en-US" sz="2000" b="1" dirty="0" smtClean="0">
                <a:latin typeface="Arial" pitchFamily="34" charset="0"/>
                <a:cs typeface="Arial" pitchFamily="34" charset="0"/>
              </a:rPr>
              <a:t>Stock radiator caps are usually only 15 to 16 psi. Use a 20 to 24 psi radiator cap if you can. One psi increase raises the boiling point 2 degrees F. Good quality aluminum radiators can handle up to 30 psi.</a:t>
            </a:r>
          </a:p>
          <a:p>
            <a:pPr marL="457200" indent="-457200"/>
            <a:endParaRPr lang="en-US" sz="2400" b="1" dirty="0" smtClean="0">
              <a:latin typeface="Arial" pitchFamily="34" charset="0"/>
              <a:cs typeface="Arial" pitchFamily="34" charset="0"/>
            </a:endParaRPr>
          </a:p>
          <a:p>
            <a:pPr marL="457200" indent="-457200"/>
            <a:r>
              <a:rPr lang="en-US" sz="2400" b="1" dirty="0" smtClean="0">
                <a:latin typeface="Arial" pitchFamily="34" charset="0"/>
                <a:cs typeface="Arial" pitchFamily="34" charset="0"/>
              </a:rPr>
              <a:t>Thermostats</a:t>
            </a:r>
          </a:p>
          <a:p>
            <a:pPr marL="457200" indent="-457200"/>
            <a:endParaRPr lang="en-US" sz="1000" b="1" dirty="0" smtClean="0">
              <a:latin typeface="Arial" pitchFamily="34" charset="0"/>
              <a:cs typeface="Arial" pitchFamily="34" charset="0"/>
            </a:endParaRPr>
          </a:p>
          <a:p>
            <a:pPr marL="457200" indent="-457200">
              <a:buSzPct val="150000"/>
              <a:buFont typeface="Arial" pitchFamily="34" charset="0"/>
              <a:buChar char="•"/>
            </a:pPr>
            <a:r>
              <a:rPr lang="en-US" sz="2000" b="1" dirty="0" smtClean="0">
                <a:latin typeface="Arial" pitchFamily="34" charset="0"/>
                <a:cs typeface="Arial" pitchFamily="34" charset="0"/>
              </a:rPr>
              <a:t>Stock thermostats are usually 180F to 190F and fail in the closed position.  Change this the lowest rated heat you can get (160F) and use a “fail pass” design that fails in the open position</a:t>
            </a:r>
            <a:r>
              <a:rPr lang="en-US" sz="2000" b="1" dirty="0" smtClean="0">
                <a:latin typeface="Arial" pitchFamily="34" charset="0"/>
                <a:cs typeface="Arial" pitchFamily="34" charset="0"/>
              </a:rPr>
              <a:t>. A “fail pass” thermostat is a one time failure part designed to be sacrificed to save the engine. After an over heating event causes the thermostat to go into the “fail pass” position it can not regulate the coolant temperature anymore and must be replaced.</a:t>
            </a:r>
            <a:endParaRPr lang="en-US" sz="2000" b="1" dirty="0" smtClean="0">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8714" y="228600"/>
            <a:ext cx="8489196" cy="954107"/>
          </a:xfrm>
          <a:prstGeom prst="rect">
            <a:avLst/>
          </a:prstGeom>
          <a:noFill/>
        </p:spPr>
        <p:txBody>
          <a:bodyPr wrap="square" rtlCol="0">
            <a:spAutoFit/>
          </a:bodyPr>
          <a:lstStyle/>
          <a:p>
            <a:pPr algn="ctr"/>
            <a:r>
              <a:rPr lang="en-US" sz="2800" b="1" dirty="0" smtClean="0">
                <a:latin typeface="Arial" pitchFamily="34" charset="0"/>
                <a:cs typeface="Arial" pitchFamily="34" charset="0"/>
              </a:rPr>
              <a:t>Why “fail pass” thermostats don’t exist for </a:t>
            </a:r>
          </a:p>
          <a:p>
            <a:pPr algn="ctr"/>
            <a:r>
              <a:rPr lang="en-US" sz="2800" b="1" dirty="0" smtClean="0">
                <a:latin typeface="Arial" pitchFamily="34" charset="0"/>
                <a:cs typeface="Arial" pitchFamily="34" charset="0"/>
              </a:rPr>
              <a:t>LS Engines</a:t>
            </a:r>
            <a:endParaRPr lang="en-US" sz="2800" dirty="0" smtClean="0">
              <a:latin typeface="Arial" pitchFamily="34" charset="0"/>
              <a:cs typeface="Arial" pitchFamily="34" charset="0"/>
            </a:endParaRPr>
          </a:p>
        </p:txBody>
      </p:sp>
      <p:sp>
        <p:nvSpPr>
          <p:cNvPr id="6" name="TextBox 5"/>
          <p:cNvSpPr txBox="1"/>
          <p:nvPr/>
        </p:nvSpPr>
        <p:spPr>
          <a:xfrm>
            <a:off x="304800" y="1143000"/>
            <a:ext cx="8610600" cy="2862322"/>
          </a:xfrm>
          <a:prstGeom prst="rect">
            <a:avLst/>
          </a:prstGeom>
          <a:noFill/>
        </p:spPr>
        <p:txBody>
          <a:bodyPr wrap="square" rtlCol="0">
            <a:spAutoFit/>
          </a:bodyPr>
          <a:lstStyle/>
          <a:p>
            <a:r>
              <a:rPr lang="en-US" b="1" dirty="0" smtClean="0">
                <a:latin typeface="Arial" pitchFamily="34" charset="0"/>
                <a:cs typeface="Arial" pitchFamily="34" charset="0"/>
              </a:rPr>
              <a:t>In the old coolant system a thermostat failure would cause the engine to over heat and blow the radiator cap. In an engine made of cast iron you call AAA and get the thermostat replaced.</a:t>
            </a:r>
          </a:p>
          <a:p>
            <a:endParaRPr lang="en-US" b="1" dirty="0" smtClean="0">
              <a:latin typeface="Arial" pitchFamily="34" charset="0"/>
              <a:cs typeface="Arial" pitchFamily="34" charset="0"/>
            </a:endParaRPr>
          </a:p>
          <a:p>
            <a:r>
              <a:rPr lang="en-US" b="1" dirty="0" smtClean="0">
                <a:latin typeface="Arial" pitchFamily="34" charset="0"/>
                <a:cs typeface="Arial" pitchFamily="34" charset="0"/>
              </a:rPr>
              <a:t>In an all aluminum engine major warping and other damage can happen. So GM redesigned the coolant flow to prevent a failed thermostat from blocking the flow of coolant 100%. In addition, if the temperature of the engine starts to get too high the ECU will restrict the power output to control the heat load.</a:t>
            </a:r>
          </a:p>
          <a:p>
            <a:endParaRPr lang="en-US" b="1" dirty="0" smtClean="0">
              <a:latin typeface="Arial" pitchFamily="34" charset="0"/>
              <a:cs typeface="Arial" pitchFamily="34" charset="0"/>
            </a:endParaRPr>
          </a:p>
          <a:p>
            <a:r>
              <a:rPr lang="en-US" b="1" dirty="0" smtClean="0">
                <a:latin typeface="Arial" pitchFamily="34" charset="0"/>
                <a:cs typeface="Arial" pitchFamily="34" charset="0"/>
              </a:rPr>
              <a:t>Below are stock (on the left) and performance (on the right) thermostats</a:t>
            </a:r>
            <a:endParaRPr lang="en-US" b="1" dirty="0" smtClean="0">
              <a:latin typeface="Arial" pitchFamily="34" charset="0"/>
              <a:cs typeface="Arial" pitchFamily="34" charset="0"/>
            </a:endParaRPr>
          </a:p>
        </p:txBody>
      </p:sp>
      <p:pic>
        <p:nvPicPr>
          <p:cNvPr id="11" name="Picture 10" descr="gm-89018168STAT.jpg"/>
          <p:cNvPicPr>
            <a:picLocks noChangeAspect="1"/>
          </p:cNvPicPr>
          <p:nvPr/>
        </p:nvPicPr>
        <p:blipFill>
          <a:blip r:embed="rId2" cstate="print"/>
          <a:stretch>
            <a:fillRect/>
          </a:stretch>
        </p:blipFill>
        <p:spPr>
          <a:xfrm>
            <a:off x="154980" y="4114800"/>
            <a:ext cx="2121255" cy="2514600"/>
          </a:xfrm>
          <a:prstGeom prst="rect">
            <a:avLst/>
          </a:prstGeom>
        </p:spPr>
      </p:pic>
      <p:sp>
        <p:nvSpPr>
          <p:cNvPr id="12" name="TextBox 11"/>
          <p:cNvSpPr txBox="1"/>
          <p:nvPr/>
        </p:nvSpPr>
        <p:spPr>
          <a:xfrm>
            <a:off x="2590800" y="4648200"/>
            <a:ext cx="4114800" cy="1477328"/>
          </a:xfrm>
          <a:prstGeom prst="rect">
            <a:avLst/>
          </a:prstGeom>
          <a:noFill/>
        </p:spPr>
        <p:txBody>
          <a:bodyPr wrap="square" rtlCol="0">
            <a:spAutoFit/>
          </a:bodyPr>
          <a:lstStyle/>
          <a:p>
            <a:r>
              <a:rPr lang="en-US" b="1" dirty="0" smtClean="0">
                <a:latin typeface="Arial" pitchFamily="34" charset="0"/>
                <a:cs typeface="Arial" pitchFamily="34" charset="0"/>
              </a:rPr>
              <a:t>The major difference is in the four holes in the bottom disk. This will cause the engine to take longer to warm up, but is added insurance  against over heating.</a:t>
            </a:r>
            <a:endParaRPr lang="en-US" b="1" dirty="0">
              <a:latin typeface="Arial" pitchFamily="34" charset="0"/>
              <a:cs typeface="Arial" pitchFamily="34" charset="0"/>
            </a:endParaRPr>
          </a:p>
        </p:txBody>
      </p:sp>
      <p:pic>
        <p:nvPicPr>
          <p:cNvPr id="13" name="Picture 12" descr="Lower Restriction Thermostat.jpg"/>
          <p:cNvPicPr>
            <a:picLocks noChangeAspect="1"/>
          </p:cNvPicPr>
          <p:nvPr/>
        </p:nvPicPr>
        <p:blipFill>
          <a:blip r:embed="rId3" cstate="print"/>
          <a:stretch>
            <a:fillRect/>
          </a:stretch>
        </p:blipFill>
        <p:spPr>
          <a:xfrm>
            <a:off x="6858000" y="4095530"/>
            <a:ext cx="2105025" cy="2419569"/>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Scooling_system"/>
          <p:cNvPicPr>
            <a:picLocks noChangeAspect="1" noChangeArrowheads="1"/>
          </p:cNvPicPr>
          <p:nvPr/>
        </p:nvPicPr>
        <p:blipFill>
          <a:blip r:embed="rId2" cstate="print"/>
          <a:srcRect/>
          <a:stretch>
            <a:fillRect/>
          </a:stretch>
        </p:blipFill>
        <p:spPr bwMode="auto">
          <a:xfrm>
            <a:off x="525918" y="762000"/>
            <a:ext cx="8047218" cy="5867400"/>
          </a:xfrm>
          <a:prstGeom prst="rect">
            <a:avLst/>
          </a:prstGeom>
          <a:noFill/>
          <a:ln w="9525">
            <a:noFill/>
            <a:miter lim="800000"/>
            <a:headEnd/>
            <a:tailEnd/>
          </a:ln>
        </p:spPr>
      </p:pic>
      <p:sp>
        <p:nvSpPr>
          <p:cNvPr id="3" name="TextBox 2"/>
          <p:cNvSpPr txBox="1"/>
          <p:nvPr/>
        </p:nvSpPr>
        <p:spPr>
          <a:xfrm>
            <a:off x="348714" y="228600"/>
            <a:ext cx="8489196" cy="533400"/>
          </a:xfrm>
          <a:prstGeom prst="rect">
            <a:avLst/>
          </a:prstGeom>
          <a:noFill/>
        </p:spPr>
        <p:txBody>
          <a:bodyPr wrap="square" rtlCol="0">
            <a:noAutofit/>
          </a:bodyPr>
          <a:lstStyle/>
          <a:p>
            <a:pPr algn="ctr"/>
            <a:r>
              <a:rPr lang="en-US" sz="2400" b="1" dirty="0" smtClean="0">
                <a:latin typeface="Arial" pitchFamily="34" charset="0"/>
                <a:cs typeface="Arial" pitchFamily="34" charset="0"/>
              </a:rPr>
              <a:t>LS </a:t>
            </a:r>
            <a:r>
              <a:rPr lang="en-US" sz="2400" b="1" dirty="0" smtClean="0">
                <a:latin typeface="Arial" pitchFamily="34" charset="0"/>
                <a:cs typeface="Arial" pitchFamily="34" charset="0"/>
              </a:rPr>
              <a:t>Engine</a:t>
            </a:r>
            <a:r>
              <a:rPr lang="en-US" sz="2400" dirty="0" smtClean="0">
                <a:latin typeface="Arial" pitchFamily="34" charset="0"/>
                <a:cs typeface="Arial" pitchFamily="34" charset="0"/>
              </a:rPr>
              <a:t> </a:t>
            </a:r>
            <a:r>
              <a:rPr lang="en-US" sz="2400" b="1" dirty="0" smtClean="0">
                <a:latin typeface="Arial" pitchFamily="34" charset="0"/>
                <a:cs typeface="Arial" pitchFamily="34" charset="0"/>
              </a:rPr>
              <a:t>Coolant System Diagram and </a:t>
            </a:r>
            <a:r>
              <a:rPr lang="en-US" sz="2400" b="1" dirty="0" err="1" smtClean="0">
                <a:latin typeface="Arial" pitchFamily="34" charset="0"/>
                <a:cs typeface="Arial" pitchFamily="34" charset="0"/>
              </a:rPr>
              <a:t>Discription</a:t>
            </a:r>
            <a:endParaRPr lang="en-US" sz="2400" dirty="0" smtClean="0">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52400"/>
            <a:ext cx="8610600" cy="5909310"/>
          </a:xfrm>
          <a:prstGeom prst="rect">
            <a:avLst/>
          </a:prstGeom>
          <a:noFill/>
        </p:spPr>
        <p:txBody>
          <a:bodyPr wrap="square" rtlCol="0">
            <a:spAutoFit/>
          </a:bodyPr>
          <a:lstStyle/>
          <a:p>
            <a:r>
              <a:rPr lang="en-US" dirty="0" smtClean="0">
                <a:cs typeface="Arial" pitchFamily="34" charset="0"/>
              </a:rPr>
              <a:t>Starting at the water pump and following the numbers in sequence, here's the flow of the system:</a:t>
            </a:r>
          </a:p>
          <a:p>
            <a:r>
              <a:rPr lang="en-US" dirty="0" smtClean="0">
                <a:cs typeface="Arial" pitchFamily="34" charset="0"/>
              </a:rPr>
              <a:t>1. The water pump pumps coolant out of the lower two ports on its back side and into the block. </a:t>
            </a:r>
          </a:p>
          <a:p>
            <a:r>
              <a:rPr lang="en-US" dirty="0" smtClean="0">
                <a:cs typeface="Arial" pitchFamily="34" charset="0"/>
              </a:rPr>
              <a:t>2. Coolant circulates through the engine block... </a:t>
            </a:r>
          </a:p>
          <a:p>
            <a:r>
              <a:rPr lang="en-US" dirty="0" smtClean="0">
                <a:cs typeface="Arial" pitchFamily="34" charset="0"/>
              </a:rPr>
              <a:t>3. ... and through the cylinder heads. </a:t>
            </a:r>
          </a:p>
          <a:p>
            <a:r>
              <a:rPr lang="en-US" dirty="0" smtClean="0">
                <a:cs typeface="Arial" pitchFamily="34" charset="0"/>
              </a:rPr>
              <a:t>4. Special LS-specific "steam tubes" or "engine vent lines" are installed on top of the cylinder heads. As </a:t>
            </a:r>
            <a:r>
              <a:rPr lang="en-US" dirty="0" smtClean="0">
                <a:cs typeface="Arial" pitchFamily="34" charset="0"/>
              </a:rPr>
              <a:t>vapor </a:t>
            </a:r>
            <a:r>
              <a:rPr lang="en-US" dirty="0" smtClean="0">
                <a:cs typeface="Arial" pitchFamily="34" charset="0"/>
              </a:rPr>
              <a:t>or steam will always seek the highest point, any steam pockets created by local hot spots, particularly in the cylinder head exhaust valve area, will migrate up and into the steam tubes which will carry them and a small amount of coolant away and either into a port located at the top of the </a:t>
            </a:r>
            <a:r>
              <a:rPr lang="en-US" dirty="0" smtClean="0">
                <a:cs typeface="Arial" pitchFamily="34" charset="0"/>
              </a:rPr>
              <a:t>radiator </a:t>
            </a:r>
            <a:r>
              <a:rPr lang="en-US" dirty="0" smtClean="0">
                <a:cs typeface="Arial" pitchFamily="34" charset="0"/>
              </a:rPr>
              <a:t>(as shown here) and from there to the surge tank, or directly to the surge tank (depending on application) where the steam is separated from the coolant. </a:t>
            </a:r>
          </a:p>
          <a:p>
            <a:r>
              <a:rPr lang="en-US" dirty="0" smtClean="0">
                <a:cs typeface="Arial" pitchFamily="34" charset="0"/>
              </a:rPr>
              <a:t>5.Coolant returning from the cylinder heads enters the two upper round ports on the left and right back sides of the pump</a:t>
            </a:r>
          </a:p>
          <a:p>
            <a:r>
              <a:rPr lang="en-US" dirty="0" smtClean="0">
                <a:cs typeface="Arial" pitchFamily="34" charset="0"/>
              </a:rPr>
              <a:t>6. Some coolant circulates through the water pump's bypass circuit and is again pumped back through the engine. This keeps the circuit flowing when the thermostat is closed. </a:t>
            </a:r>
          </a:p>
          <a:p>
            <a:r>
              <a:rPr lang="en-US" dirty="0" smtClean="0">
                <a:cs typeface="Arial" pitchFamily="34" charset="0"/>
              </a:rPr>
              <a:t>7. Hot coolant exits the smaller, rear "heater out" port of the thermostat housing on the water pump. This takes it to the heater core. The port is 5/8" ". </a:t>
            </a:r>
          </a:p>
          <a:p>
            <a:r>
              <a:rPr lang="en-US" dirty="0" smtClean="0">
                <a:cs typeface="Arial" pitchFamily="34" charset="0"/>
              </a:rPr>
              <a:t>8. After exiting the heater core, coolant returning from the heater passes through the surge tank to keep coolant circulating through that tank</a:t>
            </a:r>
            <a:r>
              <a:rPr lang="en-US" dirty="0" smtClean="0">
                <a:cs typeface="Arial" pitchFamily="34" charset="0"/>
              </a:rPr>
              <a:t>.</a:t>
            </a:r>
            <a:endParaRPr lang="en-US" dirty="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66092"/>
            <a:ext cx="8534400" cy="6463308"/>
          </a:xfrm>
          <a:prstGeom prst="rect">
            <a:avLst/>
          </a:prstGeom>
          <a:noFill/>
        </p:spPr>
        <p:txBody>
          <a:bodyPr wrap="square" rtlCol="0">
            <a:spAutoFit/>
          </a:bodyPr>
          <a:lstStyle/>
          <a:p>
            <a:r>
              <a:rPr lang="en-US" dirty="0" smtClean="0"/>
              <a:t>9. After passing through the heater core and then the surge tank, coolant re-enters the engine via the larger, front 3/4" "heater in" port of the thermostat housing on the water pump. </a:t>
            </a:r>
          </a:p>
          <a:p>
            <a:r>
              <a:rPr lang="en-US" dirty="0" smtClean="0"/>
              <a:t>10. Hot coolant exiting from the engine that doesn't follow the pump's internal bypass circuit exits the water pump via the top 1-1/4" port and enters the top of the radiator. Hot coolant flows across and down through the radiator, cooling as it goes. Cooled coolant exits the radiator via the lower 1-1/2" outlet and returns to the inlet side of the water pump. Returning coolant is blocked from re-entering the water pump inlet if the thermostat is closed. When the coolant on the inside (engine side) of the thermostat reaches the temperature of the thermostat (e.g. 190° F) the thermostat opens and the cool coolant enters the water pump inlet to be circulated through the engine again, starting over at #1.</a:t>
            </a:r>
          </a:p>
          <a:p>
            <a:r>
              <a:rPr lang="en-US" dirty="0" smtClean="0"/>
              <a:t>11. A radiator bleed or vent port located at the top of the radiator connects to the surge tank. Any air or steam in the system, especially that coming from the engine's steam tubes, will naturally seek the highest point and will therefore exit the radiator via this port and travel to the surge tank. At the surge tank, coolant and steam enter and the steam or air is separated from the coolant. The lighter steam / air collects and remains in the surge tank at the highest point, just below the </a:t>
            </a:r>
            <a:r>
              <a:rPr lang="en-US" dirty="0" err="1" smtClean="0"/>
              <a:t>rad</a:t>
            </a:r>
            <a:r>
              <a:rPr lang="en-US" dirty="0" smtClean="0"/>
              <a:t> cap, to be eliminated first in the event the </a:t>
            </a:r>
            <a:r>
              <a:rPr lang="en-US" dirty="0" err="1" smtClean="0"/>
              <a:t>rad</a:t>
            </a:r>
            <a:r>
              <a:rPr lang="en-US" dirty="0" smtClean="0"/>
              <a:t> cap purges.</a:t>
            </a:r>
          </a:p>
          <a:p>
            <a:r>
              <a:rPr lang="en-US" dirty="0" smtClean="0"/>
              <a:t>12. The cooler, denser coolant goes to the bottom of the surge tank where it is collected by the flow returning from the heater core and circulated back through the system.</a:t>
            </a:r>
          </a:p>
          <a:p>
            <a:r>
              <a:rPr lang="en-US" dirty="0" smtClean="0"/>
              <a:t>13. In the event of a system over-pressure condition, the </a:t>
            </a:r>
            <a:r>
              <a:rPr lang="en-US" dirty="0" err="1" smtClean="0"/>
              <a:t>rad</a:t>
            </a:r>
            <a:r>
              <a:rPr lang="en-US" dirty="0" smtClean="0"/>
              <a:t> cap opens and burps excess coolant and steam out of the system to be collected by the overflow tank.</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295400"/>
            <a:ext cx="7543800" cy="4708981"/>
          </a:xfrm>
          <a:prstGeom prst="rect">
            <a:avLst/>
          </a:prstGeom>
          <a:noFill/>
        </p:spPr>
        <p:txBody>
          <a:bodyPr wrap="square" rtlCol="0">
            <a:spAutoFit/>
          </a:bodyPr>
          <a:lstStyle/>
          <a:p>
            <a:pPr marL="457200" indent="-457200">
              <a:buSzPct val="150000"/>
              <a:buFont typeface="Arial" pitchFamily="34" charset="0"/>
              <a:buChar char="•"/>
            </a:pPr>
            <a:r>
              <a:rPr lang="en-US" sz="2000" b="1" dirty="0" smtClean="0">
                <a:latin typeface="Arial" pitchFamily="34" charset="0"/>
                <a:cs typeface="Arial" pitchFamily="34" charset="0"/>
              </a:rPr>
              <a:t>Pure (distilled) water is the best at transferring more heat in the lab, but has a higher freeze point, lower boiling point, no lubricant for the water pump, no corrosion control, or any additives to improve wet-out or hot spots.</a:t>
            </a:r>
          </a:p>
          <a:p>
            <a:pPr marL="457200" indent="-457200">
              <a:buSzPct val="150000"/>
            </a:pPr>
            <a:endParaRPr lang="en-US" sz="2000" b="1" dirty="0" smtClean="0">
              <a:latin typeface="Arial" pitchFamily="34" charset="0"/>
              <a:cs typeface="Arial" pitchFamily="34" charset="0"/>
            </a:endParaRPr>
          </a:p>
          <a:p>
            <a:pPr marL="457200" indent="-457200">
              <a:buSzPct val="150000"/>
              <a:buFont typeface="Arial" pitchFamily="34" charset="0"/>
              <a:buChar char="•"/>
            </a:pPr>
            <a:r>
              <a:rPr lang="en-US" sz="2000" b="1" dirty="0" smtClean="0">
                <a:latin typeface="Arial" pitchFamily="34" charset="0"/>
                <a:cs typeface="Arial" pitchFamily="34" charset="0"/>
              </a:rPr>
              <a:t>A 30% to 50% ratio of anti-freeze to water mixture is the best overall compromise for corrosion control, water pump lubrication, lower freezing point, higher boiling point, improved wet-out, and reduced hot spots.</a:t>
            </a:r>
          </a:p>
          <a:p>
            <a:pPr marL="457200" indent="-457200">
              <a:buSzPct val="150000"/>
            </a:pPr>
            <a:endParaRPr lang="en-US" sz="2000" b="1" dirty="0" smtClean="0">
              <a:latin typeface="Arial" pitchFamily="34" charset="0"/>
              <a:cs typeface="Arial" pitchFamily="34" charset="0"/>
            </a:endParaRPr>
          </a:p>
          <a:p>
            <a:pPr marL="457200" indent="-457200">
              <a:buSzPct val="150000"/>
              <a:buFont typeface="Arial" pitchFamily="34" charset="0"/>
              <a:buChar char="•"/>
            </a:pPr>
            <a:r>
              <a:rPr lang="en-US" sz="2000" b="1" dirty="0" smtClean="0">
                <a:latin typeface="Arial" pitchFamily="34" charset="0"/>
                <a:cs typeface="Arial" pitchFamily="34" charset="0"/>
              </a:rPr>
              <a:t>The new Evens Waterless synthetic coolant promise to improved corrosion control, lubrication, lower freezing point, higher boiling point, best wet-out, eliminates hot spots </a:t>
            </a:r>
            <a:r>
              <a:rPr lang="en-US" sz="1600" dirty="0" smtClean="0">
                <a:latin typeface="Arial" pitchFamily="34" charset="0"/>
                <a:cs typeface="Arial" pitchFamily="34" charset="0"/>
              </a:rPr>
              <a:t>(no steaming)</a:t>
            </a:r>
            <a:r>
              <a:rPr lang="en-US" sz="2000" b="1" dirty="0" smtClean="0">
                <a:latin typeface="Arial" pitchFamily="34" charset="0"/>
                <a:cs typeface="Arial" pitchFamily="34" charset="0"/>
              </a:rPr>
              <a:t>, and is more EPA compliant.</a:t>
            </a:r>
          </a:p>
          <a:p>
            <a:pPr>
              <a:buSzPct val="150000"/>
              <a:buFont typeface="Arial" pitchFamily="34" charset="0"/>
              <a:buChar char="•"/>
            </a:pPr>
            <a:endParaRPr lang="en-US" sz="2000" dirty="0"/>
          </a:p>
        </p:txBody>
      </p:sp>
      <p:sp>
        <p:nvSpPr>
          <p:cNvPr id="3" name="Title 1"/>
          <p:cNvSpPr txBox="1">
            <a:spLocks/>
          </p:cNvSpPr>
          <p:nvPr/>
        </p:nvSpPr>
        <p:spPr>
          <a:xfrm>
            <a:off x="2065136" y="381000"/>
            <a:ext cx="5048178" cy="830997"/>
          </a:xfrm>
          <a:prstGeom prst="rect">
            <a:avLst/>
          </a:prstGeom>
        </p:spPr>
        <p:txBody>
          <a:bodyPr wrap="non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uLnTx/>
                <a:uFillTx/>
                <a:latin typeface="Arial" pitchFamily="34" charset="0"/>
                <a:ea typeface="+mj-ea"/>
                <a:cs typeface="Arial" pitchFamily="34" charset="0"/>
              </a:rPr>
              <a:t>Coolant</a:t>
            </a:r>
            <a:r>
              <a:rPr kumimoji="0" lang="en-US" sz="4800" b="1" i="0" u="none" strike="noStrike" kern="1200" cap="none" spc="0" normalizeH="0" noProof="0" dirty="0" smtClean="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uLnTx/>
                <a:uFillTx/>
                <a:latin typeface="Arial" pitchFamily="34" charset="0"/>
                <a:ea typeface="+mj-ea"/>
                <a:cs typeface="Arial" pitchFamily="34" charset="0"/>
              </a:rPr>
              <a:t> Choices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2057400"/>
            <a:ext cx="7924800" cy="4616648"/>
          </a:xfrm>
          <a:prstGeom prst="rect">
            <a:avLst/>
          </a:prstGeom>
          <a:noFill/>
        </p:spPr>
        <p:txBody>
          <a:bodyPr wrap="square" rtlCol="0">
            <a:spAutoFit/>
          </a:bodyPr>
          <a:lstStyle/>
          <a:p>
            <a:pPr algn="ctr"/>
            <a:r>
              <a:rPr lang="en-US" sz="2400" b="1" dirty="0" smtClean="0">
                <a:latin typeface="Arial" pitchFamily="34" charset="0"/>
                <a:cs typeface="Arial" pitchFamily="34" charset="0"/>
              </a:rPr>
              <a:t>Modern internal combustion gasoline engines convert only 25% to 30% of the heat to usable power. Combustion temperatures can be up to 4500</a:t>
            </a:r>
            <a:r>
              <a:rPr lang="en-US" sz="2400" b="1" dirty="0" smtClean="0">
                <a:latin typeface="Calibri"/>
                <a:cs typeface="Arial" pitchFamily="34" charset="0"/>
              </a:rPr>
              <a:t>⁰</a:t>
            </a:r>
            <a:r>
              <a:rPr lang="en-US" sz="2400" b="1" dirty="0" smtClean="0">
                <a:latin typeface="Arial" pitchFamily="34" charset="0"/>
                <a:cs typeface="Arial" pitchFamily="34" charset="0"/>
              </a:rPr>
              <a:t> F.</a:t>
            </a:r>
          </a:p>
          <a:p>
            <a:pPr algn="ctr"/>
            <a:endParaRPr lang="en-US" b="1" dirty="0" smtClean="0">
              <a:latin typeface="Arial" pitchFamily="34" charset="0"/>
              <a:cs typeface="Arial" pitchFamily="34" charset="0"/>
            </a:endParaRPr>
          </a:p>
          <a:p>
            <a:pPr algn="ctr"/>
            <a:r>
              <a:rPr lang="en-US" sz="2400" b="1" dirty="0" smtClean="0">
                <a:latin typeface="Arial" pitchFamily="34" charset="0"/>
                <a:cs typeface="Arial" pitchFamily="34" charset="0"/>
              </a:rPr>
              <a:t>The balance, 70% to 75%, is heat lost through the cooling system and the exhaust.</a:t>
            </a:r>
          </a:p>
          <a:p>
            <a:pPr algn="ctr"/>
            <a:endParaRPr lang="en-US" b="1" dirty="0" smtClean="0">
              <a:latin typeface="Arial" pitchFamily="34" charset="0"/>
              <a:cs typeface="Arial" pitchFamily="34" charset="0"/>
            </a:endParaRPr>
          </a:p>
          <a:p>
            <a:pPr algn="ctr"/>
            <a:r>
              <a:rPr lang="en-US" sz="2400" b="1" dirty="0" smtClean="0">
                <a:latin typeface="Arial" pitchFamily="34" charset="0"/>
                <a:cs typeface="Arial" pitchFamily="34" charset="0"/>
              </a:rPr>
              <a:t>This lost heat dissipated is split roughly 50/50 between the cooling and exhaust systems.</a:t>
            </a:r>
          </a:p>
          <a:p>
            <a:pPr algn="ctr"/>
            <a:endParaRPr lang="en-US" b="1" dirty="0" smtClean="0">
              <a:latin typeface="Arial" pitchFamily="34" charset="0"/>
              <a:cs typeface="Arial" pitchFamily="34" charset="0"/>
            </a:endParaRPr>
          </a:p>
          <a:p>
            <a:pPr algn="ctr"/>
            <a:r>
              <a:rPr lang="en-US" sz="2400" b="1" dirty="0" smtClean="0">
                <a:latin typeface="Arial" pitchFamily="34" charset="0"/>
                <a:cs typeface="Arial" pitchFamily="34" charset="0"/>
              </a:rPr>
              <a:t>Any inefficiencies of the cooling system or exhaust results in higher temperatures under the cowling and in the engine.</a:t>
            </a:r>
            <a:endParaRPr lang="en-US" sz="2400" b="1" dirty="0">
              <a:latin typeface="Arial" pitchFamily="34" charset="0"/>
              <a:cs typeface="Arial" pitchFamily="34" charset="0"/>
            </a:endParaRPr>
          </a:p>
        </p:txBody>
      </p:sp>
      <p:sp>
        <p:nvSpPr>
          <p:cNvPr id="3" name="Title 1"/>
          <p:cNvSpPr txBox="1">
            <a:spLocks/>
          </p:cNvSpPr>
          <p:nvPr/>
        </p:nvSpPr>
        <p:spPr>
          <a:xfrm>
            <a:off x="228600" y="76200"/>
            <a:ext cx="8534400" cy="1938992"/>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6000" b="1" baseline="0" dirty="0" smtClean="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latin typeface="Arial" pitchFamily="34" charset="0"/>
                <a:ea typeface="+mj-ea"/>
                <a:cs typeface="Arial" pitchFamily="34" charset="0"/>
              </a:rPr>
              <a:t>Where</a:t>
            </a:r>
            <a:r>
              <a:rPr lang="en-US" sz="6000" b="1" dirty="0" smtClean="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latin typeface="Arial" pitchFamily="34" charset="0"/>
                <a:ea typeface="+mj-ea"/>
                <a:cs typeface="Arial" pitchFamily="34" charset="0"/>
              </a:rPr>
              <a:t> does the heat come from, and go?</a:t>
            </a:r>
            <a:endParaRPr kumimoji="0" lang="en-US" sz="6000" b="1" i="0" u="none" strike="noStrike" kern="1200" cap="none" spc="0" normalizeH="0" baseline="0" noProof="0" dirty="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uLnTx/>
              <a:uFillTx/>
              <a:latin typeface="Arial" pitchFamily="34" charset="0"/>
              <a:ea typeface="+mj-ea"/>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6482" y="264378"/>
            <a:ext cx="7871065" cy="523220"/>
          </a:xfrm>
          <a:prstGeom prst="rect">
            <a:avLst/>
          </a:prstGeom>
          <a:noFill/>
        </p:spPr>
        <p:txBody>
          <a:bodyPr wrap="none" rtlCol="0">
            <a:spAutoFit/>
          </a:bodyPr>
          <a:lstStyle/>
          <a:p>
            <a:pPr algn="ctr"/>
            <a:r>
              <a:rPr lang="en-US" sz="2800" b="1" dirty="0" smtClean="0">
                <a:latin typeface="Arial" pitchFamily="34" charset="0"/>
                <a:cs typeface="Arial" pitchFamily="34" charset="0"/>
              </a:rPr>
              <a:t>Synthetic Antifreeze vs Traditional Antifreeze</a:t>
            </a:r>
          </a:p>
        </p:txBody>
      </p:sp>
      <p:sp>
        <p:nvSpPr>
          <p:cNvPr id="3" name="TextBox 2"/>
          <p:cNvSpPr txBox="1"/>
          <p:nvPr/>
        </p:nvSpPr>
        <p:spPr>
          <a:xfrm>
            <a:off x="2819400" y="990600"/>
            <a:ext cx="6053644" cy="677108"/>
          </a:xfrm>
          <a:prstGeom prst="rect">
            <a:avLst/>
          </a:prstGeom>
          <a:noFill/>
        </p:spPr>
        <p:txBody>
          <a:bodyPr wrap="none" rtlCol="0">
            <a:spAutoFit/>
          </a:bodyPr>
          <a:lstStyle/>
          <a:p>
            <a:pPr algn="r"/>
            <a:r>
              <a:rPr lang="en-US" sz="2000" b="1" dirty="0" smtClean="0"/>
              <a:t>Evens Waterless                       Ethylene/Propylene Glycol</a:t>
            </a:r>
          </a:p>
          <a:p>
            <a:pPr algn="r"/>
            <a:r>
              <a:rPr lang="en-US" dirty="0" smtClean="0"/>
              <a:t>(50/50 mix)             </a:t>
            </a:r>
          </a:p>
        </p:txBody>
      </p:sp>
      <p:sp>
        <p:nvSpPr>
          <p:cNvPr id="4" name="TextBox 3"/>
          <p:cNvSpPr txBox="1"/>
          <p:nvPr/>
        </p:nvSpPr>
        <p:spPr>
          <a:xfrm>
            <a:off x="149001" y="1676400"/>
            <a:ext cx="8603637" cy="4739759"/>
          </a:xfrm>
          <a:prstGeom prst="rect">
            <a:avLst/>
          </a:prstGeom>
          <a:noFill/>
        </p:spPr>
        <p:txBody>
          <a:bodyPr wrap="none" numCol="1" rtlCol="0">
            <a:spAutoFit/>
          </a:bodyPr>
          <a:lstStyle/>
          <a:p>
            <a:r>
              <a:rPr lang="en-US" sz="1600" b="1" dirty="0" smtClean="0">
                <a:latin typeface="Arial" pitchFamily="34" charset="0"/>
                <a:cs typeface="Arial" pitchFamily="34" charset="0"/>
              </a:rPr>
              <a:t>Freezing/Boiling Points:            -40F / +375F                   vs                         -35F to +265F </a:t>
            </a:r>
          </a:p>
          <a:p>
            <a:endParaRPr lang="en-US" sz="1600" b="1" dirty="0" smtClean="0">
              <a:latin typeface="Arial" pitchFamily="34" charset="0"/>
              <a:cs typeface="Arial" pitchFamily="34" charset="0"/>
            </a:endParaRPr>
          </a:p>
          <a:p>
            <a:r>
              <a:rPr lang="en-US" sz="1600" b="1" dirty="0" smtClean="0">
                <a:latin typeface="Arial" pitchFamily="34" charset="0"/>
                <a:cs typeface="Arial" pitchFamily="34" charset="0"/>
              </a:rPr>
              <a:t>      Corrosion /Erosion :                 None                          vs                                  Yes</a:t>
            </a:r>
          </a:p>
          <a:p>
            <a:endParaRPr lang="en-US" sz="1600" b="1" dirty="0" smtClean="0">
              <a:latin typeface="Arial" pitchFamily="34" charset="0"/>
              <a:cs typeface="Arial" pitchFamily="34" charset="0"/>
            </a:endParaRPr>
          </a:p>
          <a:p>
            <a:r>
              <a:rPr lang="en-US" sz="1600" b="1" dirty="0" smtClean="0">
                <a:latin typeface="Arial" pitchFamily="34" charset="0"/>
                <a:cs typeface="Arial" pitchFamily="34" charset="0"/>
              </a:rPr>
              <a:t>                  Lubrication:                  Better                         vs                                   OK</a:t>
            </a:r>
          </a:p>
          <a:p>
            <a:endParaRPr lang="en-US" sz="1600" b="1" dirty="0" smtClean="0">
              <a:latin typeface="Arial" pitchFamily="34" charset="0"/>
              <a:cs typeface="Arial" pitchFamily="34" charset="0"/>
            </a:endParaRPr>
          </a:p>
          <a:p>
            <a:r>
              <a:rPr lang="en-US" sz="1600" b="1" dirty="0" smtClean="0">
                <a:latin typeface="Arial" pitchFamily="34" charset="0"/>
                <a:cs typeface="Arial" pitchFamily="34" charset="0"/>
              </a:rPr>
              <a:t>               Service Time:             Life of Engine                 vs                            2 to 3 years</a:t>
            </a:r>
          </a:p>
          <a:p>
            <a:endParaRPr lang="en-US" sz="1600" b="1" dirty="0" smtClean="0">
              <a:latin typeface="Arial" pitchFamily="34" charset="0"/>
              <a:cs typeface="Arial" pitchFamily="34" charset="0"/>
            </a:endParaRPr>
          </a:p>
          <a:p>
            <a:r>
              <a:rPr lang="en-US" sz="1600" b="1" dirty="0" smtClean="0">
                <a:latin typeface="Arial" pitchFamily="34" charset="0"/>
                <a:cs typeface="Arial" pitchFamily="34" charset="0"/>
              </a:rPr>
              <a:t>                      Toxicity:                      Less                         vs    	                More</a:t>
            </a:r>
          </a:p>
          <a:p>
            <a:endParaRPr lang="en-US" sz="1600" b="1" dirty="0" smtClean="0">
              <a:latin typeface="Arial" pitchFamily="34" charset="0"/>
              <a:cs typeface="Arial" pitchFamily="34" charset="0"/>
            </a:endParaRPr>
          </a:p>
          <a:p>
            <a:r>
              <a:rPr lang="en-US" sz="1600" b="1" dirty="0" smtClean="0">
                <a:latin typeface="Arial" pitchFamily="34" charset="0"/>
                <a:cs typeface="Arial" pitchFamily="34" charset="0"/>
              </a:rPr>
              <a:t>	          EPA:	  More compliant	           vs		         Non-compliant</a:t>
            </a:r>
          </a:p>
          <a:p>
            <a:endParaRPr lang="en-US" sz="1600" b="1" dirty="0" smtClean="0">
              <a:latin typeface="Arial" pitchFamily="34" charset="0"/>
              <a:cs typeface="Arial" pitchFamily="34" charset="0"/>
            </a:endParaRPr>
          </a:p>
          <a:p>
            <a:r>
              <a:rPr lang="en-US" sz="1600" b="1" dirty="0" smtClean="0">
                <a:latin typeface="Arial" pitchFamily="34" charset="0"/>
                <a:cs typeface="Arial" pitchFamily="34" charset="0"/>
              </a:rPr>
              <a:t>                    Steaming:                   None                          vs                                  Yes</a:t>
            </a:r>
          </a:p>
          <a:p>
            <a:endParaRPr lang="en-US" sz="1600" b="1" dirty="0" smtClean="0">
              <a:latin typeface="Arial" pitchFamily="34" charset="0"/>
              <a:cs typeface="Arial" pitchFamily="34" charset="0"/>
            </a:endParaRPr>
          </a:p>
          <a:p>
            <a:r>
              <a:rPr lang="en-US" sz="1600" b="1" dirty="0" smtClean="0">
                <a:latin typeface="Arial" pitchFamily="34" charset="0"/>
                <a:cs typeface="Arial" pitchFamily="34" charset="0"/>
              </a:rPr>
              <a:t>         System Pressures:                 0 psi	           vs		           16 to 24 psi</a:t>
            </a:r>
          </a:p>
          <a:p>
            <a:pPr algn="ctr"/>
            <a:r>
              <a:rPr lang="en-US" sz="1400" dirty="0" smtClean="0">
                <a:latin typeface="Arial" pitchFamily="34" charset="0"/>
                <a:cs typeface="Arial" pitchFamily="34" charset="0"/>
              </a:rPr>
              <a:t>(Less wear and tear on hoses, radiator, pumps, etc.)</a:t>
            </a:r>
          </a:p>
          <a:p>
            <a:endParaRPr lang="en-US" sz="1600" b="1" dirty="0" smtClean="0">
              <a:latin typeface="Arial" pitchFamily="34" charset="0"/>
              <a:cs typeface="Arial" pitchFamily="34" charset="0"/>
            </a:endParaRPr>
          </a:p>
          <a:p>
            <a:r>
              <a:rPr lang="en-US" sz="1600" b="1" dirty="0" smtClean="0">
                <a:latin typeface="Arial" pitchFamily="34" charset="0"/>
                <a:cs typeface="Arial" pitchFamily="34" charset="0"/>
              </a:rPr>
              <a:t>	Heat Transfer :                  Less                        vs    	                More</a:t>
            </a:r>
          </a:p>
          <a:p>
            <a:pPr algn="ctr"/>
            <a:r>
              <a:rPr lang="en-US" sz="1400" dirty="0" smtClean="0">
                <a:latin typeface="Arial" pitchFamily="34" charset="0"/>
                <a:cs typeface="Arial" pitchFamily="34" charset="0"/>
              </a:rPr>
              <a:t>(May require 5% to 10% larger radiator volume – see page 20)</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200"/>
            <a:ext cx="8229600" cy="2539157"/>
          </a:xfrm>
          <a:prstGeom prst="rect">
            <a:avLst/>
          </a:prstGeom>
          <a:noFill/>
        </p:spPr>
        <p:txBody>
          <a:bodyPr wrap="square" rtlCol="0">
            <a:spAutoFit/>
          </a:bodyPr>
          <a:lstStyle/>
          <a:p>
            <a:pPr marL="342900" indent="-342900">
              <a:buSzPct val="150000"/>
            </a:pPr>
            <a:r>
              <a:rPr lang="en-US" sz="2400" b="1" dirty="0" smtClean="0">
                <a:latin typeface="Arial" pitchFamily="34" charset="0"/>
                <a:cs typeface="Arial" pitchFamily="34" charset="0"/>
              </a:rPr>
              <a:t>No Steaming means:</a:t>
            </a:r>
          </a:p>
          <a:p>
            <a:pPr marL="342900" indent="-342900">
              <a:buSzPct val="150000"/>
              <a:buFont typeface="Arial" pitchFamily="34" charset="0"/>
              <a:buChar char="•"/>
            </a:pPr>
            <a:endParaRPr lang="en-US" sz="900" dirty="0" smtClean="0">
              <a:latin typeface="Arial" pitchFamily="34" charset="0"/>
              <a:cs typeface="Arial" pitchFamily="34" charset="0"/>
            </a:endParaRPr>
          </a:p>
          <a:p>
            <a:pPr marL="342900" lvl="0" indent="-342900">
              <a:buSzPct val="150000"/>
              <a:buFont typeface="Arial" pitchFamily="34" charset="0"/>
              <a:buChar char="•"/>
            </a:pPr>
            <a:r>
              <a:rPr lang="en-US" b="1" dirty="0" smtClean="0">
                <a:latin typeface="Arial" pitchFamily="34" charset="0"/>
                <a:cs typeface="Arial" pitchFamily="34" charset="0"/>
              </a:rPr>
              <a:t>No overheating boil-over, especially during high loads or hot shut downs.</a:t>
            </a:r>
          </a:p>
          <a:p>
            <a:pPr marL="342900" lvl="0" indent="-342900">
              <a:buSzPct val="150000"/>
              <a:buFont typeface="Arial" pitchFamily="34" charset="0"/>
              <a:buChar char="•"/>
            </a:pPr>
            <a:r>
              <a:rPr lang="en-US" b="1" dirty="0" smtClean="0">
                <a:latin typeface="Arial" pitchFamily="34" charset="0"/>
                <a:cs typeface="Arial" pitchFamily="34" charset="0"/>
              </a:rPr>
              <a:t>No cavitation in the pump or anywhere else in the system.</a:t>
            </a:r>
          </a:p>
          <a:p>
            <a:pPr marL="342900" lvl="0" indent="-342900">
              <a:buSzPct val="150000"/>
              <a:buFont typeface="Arial" pitchFamily="34" charset="0"/>
              <a:buChar char="•"/>
            </a:pPr>
            <a:r>
              <a:rPr lang="en-US" b="1" dirty="0" smtClean="0">
                <a:latin typeface="Arial" pitchFamily="34" charset="0"/>
                <a:cs typeface="Arial" pitchFamily="34" charset="0"/>
              </a:rPr>
              <a:t>No hot spots that can cause distortions, warping, or pre-ignition.</a:t>
            </a:r>
          </a:p>
          <a:p>
            <a:pPr marL="342900" indent="-342900">
              <a:buSzPct val="150000"/>
              <a:buFont typeface="Arial" pitchFamily="34" charset="0"/>
              <a:buChar char="•"/>
            </a:pPr>
            <a:r>
              <a:rPr lang="en-US" b="1" dirty="0" smtClean="0">
                <a:latin typeface="Arial" pitchFamily="34" charset="0"/>
                <a:cs typeface="Arial" pitchFamily="34" charset="0"/>
              </a:rPr>
              <a:t>Equals higher BHP from eliminating pre-ignition and detonation caused by overheating - thus improving combustion efficiency and delivering more power.</a:t>
            </a:r>
            <a:endParaRPr lang="en-US" b="1" dirty="0">
              <a:latin typeface="Arial" pitchFamily="34" charset="0"/>
              <a:cs typeface="Arial" pitchFamily="34" charset="0"/>
            </a:endParaRPr>
          </a:p>
        </p:txBody>
      </p:sp>
      <p:sp>
        <p:nvSpPr>
          <p:cNvPr id="3" name="TextBox 2"/>
          <p:cNvSpPr txBox="1"/>
          <p:nvPr/>
        </p:nvSpPr>
        <p:spPr>
          <a:xfrm>
            <a:off x="533400" y="3200400"/>
            <a:ext cx="7924800" cy="3493264"/>
          </a:xfrm>
          <a:prstGeom prst="rect">
            <a:avLst/>
          </a:prstGeom>
          <a:noFill/>
        </p:spPr>
        <p:txBody>
          <a:bodyPr wrap="square" rtlCol="0">
            <a:spAutoFit/>
          </a:bodyPr>
          <a:lstStyle/>
          <a:p>
            <a:pPr marL="342900" indent="-342900">
              <a:buSzPct val="150000"/>
            </a:pPr>
            <a:r>
              <a:rPr lang="en-US" sz="2000" b="1" dirty="0" smtClean="0">
                <a:latin typeface="Arial" pitchFamily="34" charset="0"/>
                <a:cs typeface="Arial" pitchFamily="34" charset="0"/>
              </a:rPr>
              <a:t>Disadvantages:</a:t>
            </a:r>
          </a:p>
          <a:p>
            <a:pPr marL="342900" indent="-342900">
              <a:buSzPct val="150000"/>
            </a:pPr>
            <a:endParaRPr lang="en-US" sz="900" dirty="0" smtClean="0">
              <a:latin typeface="Arial" pitchFamily="34" charset="0"/>
              <a:cs typeface="Arial" pitchFamily="34" charset="0"/>
            </a:endParaRPr>
          </a:p>
          <a:p>
            <a:pPr marL="342900" lvl="0" indent="-342900">
              <a:buSzPct val="150000"/>
              <a:buFont typeface="Arial" pitchFamily="34" charset="0"/>
              <a:buChar char="•"/>
            </a:pPr>
            <a:r>
              <a:rPr lang="en-US" b="1" dirty="0" smtClean="0">
                <a:latin typeface="Arial" pitchFamily="34" charset="0"/>
                <a:cs typeface="Arial" pitchFamily="34" charset="0"/>
              </a:rPr>
              <a:t>Older systems have to be flushed out with a “neutralizer” and then blown out until it passes a PH test.</a:t>
            </a:r>
          </a:p>
          <a:p>
            <a:pPr marL="342900" lvl="0" indent="-342900">
              <a:buSzPct val="150000"/>
              <a:buFont typeface="Arial" pitchFamily="34" charset="0"/>
              <a:buChar char="•"/>
            </a:pPr>
            <a:r>
              <a:rPr lang="en-US" b="1" dirty="0" smtClean="0">
                <a:latin typeface="Arial" pitchFamily="34" charset="0"/>
                <a:cs typeface="Arial" pitchFamily="34" charset="0"/>
              </a:rPr>
              <a:t>Costs more up front. - For new engines pays for its self after about two changes of ethylene glycol. - For converted engines it pays for its self after three changes.</a:t>
            </a:r>
          </a:p>
          <a:p>
            <a:pPr marL="342900" lvl="0" indent="-342900">
              <a:buSzPct val="150000"/>
              <a:buFont typeface="Arial" pitchFamily="34" charset="0"/>
              <a:buChar char="•"/>
            </a:pPr>
            <a:r>
              <a:rPr lang="en-US" b="1" dirty="0" smtClean="0">
                <a:latin typeface="Arial" pitchFamily="34" charset="0"/>
                <a:cs typeface="Arial" pitchFamily="34" charset="0"/>
              </a:rPr>
              <a:t>Thermostat controlled switches for fans/pumps need to be replaced with new ones that are set at a slightly lower temperature.</a:t>
            </a:r>
          </a:p>
          <a:p>
            <a:pPr marL="342900" lvl="0" indent="-342900">
              <a:buSzPct val="150000"/>
              <a:buFont typeface="Arial" pitchFamily="34" charset="0"/>
              <a:buChar char="•"/>
            </a:pPr>
            <a:r>
              <a:rPr lang="en-US" b="1" dirty="0" smtClean="0">
                <a:latin typeface="Arial" pitchFamily="34" charset="0"/>
                <a:cs typeface="Arial" pitchFamily="34" charset="0"/>
              </a:rPr>
              <a:t>Can never have water or ethylene glycol added to it.</a:t>
            </a:r>
            <a:r>
              <a:rPr lang="en-US" sz="2400" b="1" dirty="0" smtClean="0">
                <a:latin typeface="Arial" pitchFamily="34" charset="0"/>
                <a:cs typeface="Arial" pitchFamily="34" charset="0"/>
              </a:rPr>
              <a:t>*</a:t>
            </a:r>
          </a:p>
          <a:p>
            <a:pPr marL="342900" lvl="0" indent="-342900">
              <a:buSzPct val="150000"/>
            </a:pPr>
            <a:endParaRPr lang="en-US" sz="1000" dirty="0" smtClean="0">
              <a:latin typeface="Arial" pitchFamily="34" charset="0"/>
              <a:cs typeface="Arial" pitchFamily="34" charset="0"/>
            </a:endParaRPr>
          </a:p>
          <a:p>
            <a:pPr marL="342900" lvl="0" indent="-342900">
              <a:buSzPct val="150000"/>
            </a:pPr>
            <a:r>
              <a:rPr lang="en-US" sz="2400" b="1" dirty="0" smtClean="0">
                <a:latin typeface="Arial" pitchFamily="34" charset="0"/>
                <a:cs typeface="Arial" pitchFamily="34" charset="0"/>
              </a:rPr>
              <a:t>*</a:t>
            </a:r>
            <a:r>
              <a:rPr lang="en-US" dirty="0" smtClean="0">
                <a:latin typeface="Arial" pitchFamily="34" charset="0"/>
                <a:cs typeface="Arial" pitchFamily="34" charset="0"/>
              </a:rPr>
              <a:t>    </a:t>
            </a:r>
            <a:r>
              <a:rPr lang="en-US" sz="1400" dirty="0" smtClean="0">
                <a:latin typeface="Arial" pitchFamily="34" charset="0"/>
                <a:cs typeface="Arial" pitchFamily="34" charset="0"/>
              </a:rPr>
              <a:t>Water can be added for emergencies, but must be flushed out and system redone.</a:t>
            </a:r>
            <a:endParaRPr lang="en-US" sz="1400" dirty="0">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66800" y="381000"/>
            <a:ext cx="7033748" cy="1938992"/>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smtClean="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uLnTx/>
                <a:uFillTx/>
                <a:latin typeface="Arial" pitchFamily="34" charset="0"/>
                <a:ea typeface="+mj-ea"/>
                <a:cs typeface="Arial" pitchFamily="34" charset="0"/>
              </a:rPr>
              <a:t>The Two</a:t>
            </a:r>
            <a:r>
              <a:rPr kumimoji="0" lang="en-US" sz="6000" b="1" i="0" u="none" strike="noStrike" kern="1200" cap="none" spc="0" normalizeH="0" noProof="0" dirty="0" smtClean="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uLnTx/>
                <a:uFillTx/>
                <a:latin typeface="Arial" pitchFamily="34" charset="0"/>
                <a:ea typeface="+mj-ea"/>
                <a:cs typeface="Arial" pitchFamily="34" charset="0"/>
              </a:rPr>
              <a:t> Systems to Optimize</a:t>
            </a:r>
          </a:p>
        </p:txBody>
      </p:sp>
      <p:sp>
        <p:nvSpPr>
          <p:cNvPr id="4" name="TextBox 3"/>
          <p:cNvSpPr txBox="1"/>
          <p:nvPr/>
        </p:nvSpPr>
        <p:spPr>
          <a:xfrm>
            <a:off x="609600" y="2667000"/>
            <a:ext cx="7924800" cy="3046988"/>
          </a:xfrm>
          <a:prstGeom prst="rect">
            <a:avLst/>
          </a:prstGeom>
          <a:noFill/>
        </p:spPr>
        <p:txBody>
          <a:bodyPr wrap="square" rtlCol="0">
            <a:spAutoFit/>
          </a:bodyPr>
          <a:lstStyle/>
          <a:p>
            <a:pPr algn="ctr"/>
            <a:r>
              <a:rPr lang="en-US" sz="3200" b="1" dirty="0" smtClean="0">
                <a:latin typeface="Arial" pitchFamily="34" charset="0"/>
                <a:cs typeface="Arial" pitchFamily="34" charset="0"/>
              </a:rPr>
              <a:t>First – the exhaust system.</a:t>
            </a:r>
          </a:p>
          <a:p>
            <a:pPr algn="ctr"/>
            <a:endParaRPr lang="en-US" sz="3200" b="1" dirty="0" smtClean="0">
              <a:latin typeface="Arial" pitchFamily="34" charset="0"/>
              <a:cs typeface="Arial" pitchFamily="34" charset="0"/>
            </a:endParaRPr>
          </a:p>
          <a:p>
            <a:pPr algn="ctr"/>
            <a:r>
              <a:rPr lang="en-US" sz="3200" b="1" dirty="0" smtClean="0">
                <a:latin typeface="Arial" pitchFamily="34" charset="0"/>
                <a:cs typeface="Arial" pitchFamily="34" charset="0"/>
              </a:rPr>
              <a:t>Second – the cooling system.</a:t>
            </a:r>
          </a:p>
          <a:p>
            <a:pPr algn="ctr"/>
            <a:endParaRPr lang="en-US" sz="3200" b="1" dirty="0" smtClean="0">
              <a:latin typeface="Arial" pitchFamily="34" charset="0"/>
              <a:cs typeface="Arial" pitchFamily="34" charset="0"/>
            </a:endParaRPr>
          </a:p>
          <a:p>
            <a:pPr algn="ctr"/>
            <a:r>
              <a:rPr lang="en-US" sz="3200" b="1" dirty="0" smtClean="0">
                <a:latin typeface="Arial" pitchFamily="34" charset="0"/>
                <a:cs typeface="Arial" pitchFamily="34" charset="0"/>
              </a:rPr>
              <a:t>In both systems its all about keeping flow rates as high as possible.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34637" y="381000"/>
            <a:ext cx="7709162" cy="1015663"/>
          </a:xfrm>
          <a:prstGeom prst="rect">
            <a:avLst/>
          </a:prstGeom>
        </p:spPr>
        <p:txBody>
          <a:bodyPr wrap="non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smtClean="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uLnTx/>
                <a:uFillTx/>
                <a:latin typeface="Arial" pitchFamily="34" charset="0"/>
                <a:ea typeface="+mj-ea"/>
                <a:cs typeface="Arial" pitchFamily="34" charset="0"/>
              </a:rPr>
              <a:t>The Exhaust System</a:t>
            </a:r>
            <a:endParaRPr kumimoji="0" lang="en-US" sz="6000" b="1" i="0" u="none" strike="noStrike" kern="1200" cap="none" spc="0" normalizeH="0" noProof="0" dirty="0" smtClean="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uLnTx/>
              <a:uFillTx/>
              <a:latin typeface="Arial" pitchFamily="34" charset="0"/>
              <a:ea typeface="+mj-ea"/>
              <a:cs typeface="Arial" pitchFamily="34" charset="0"/>
            </a:endParaRPr>
          </a:p>
        </p:txBody>
      </p:sp>
      <p:sp>
        <p:nvSpPr>
          <p:cNvPr id="3" name="TextBox 2"/>
          <p:cNvSpPr txBox="1"/>
          <p:nvPr/>
        </p:nvSpPr>
        <p:spPr>
          <a:xfrm>
            <a:off x="609600" y="1828800"/>
            <a:ext cx="7924800" cy="4154984"/>
          </a:xfrm>
          <a:prstGeom prst="rect">
            <a:avLst/>
          </a:prstGeom>
          <a:noFill/>
        </p:spPr>
        <p:txBody>
          <a:bodyPr wrap="square" rtlCol="0">
            <a:spAutoFit/>
          </a:bodyPr>
          <a:lstStyle/>
          <a:p>
            <a:pPr algn="ctr"/>
            <a:r>
              <a:rPr lang="en-US" sz="2400" b="1" dirty="0" smtClean="0">
                <a:latin typeface="Arial" pitchFamily="34" charset="0"/>
                <a:cs typeface="Arial" pitchFamily="34" charset="0"/>
              </a:rPr>
              <a:t>The exhaust system is basically just the exhaust manifold and exhaust tubes.</a:t>
            </a:r>
          </a:p>
          <a:p>
            <a:pPr algn="ctr"/>
            <a:endParaRPr lang="en-US" sz="2400" b="1" dirty="0" smtClean="0">
              <a:latin typeface="Arial" pitchFamily="34" charset="0"/>
              <a:cs typeface="Arial" pitchFamily="34" charset="0"/>
            </a:endParaRPr>
          </a:p>
          <a:p>
            <a:pPr algn="ctr"/>
            <a:r>
              <a:rPr lang="en-US" sz="2400" b="1" dirty="0" smtClean="0">
                <a:latin typeface="Arial" pitchFamily="34" charset="0"/>
                <a:cs typeface="Arial" pitchFamily="34" charset="0"/>
              </a:rPr>
              <a:t>The primary considerations are to keep it light weight and keep the heat away from sensitive structure and components.</a:t>
            </a:r>
          </a:p>
          <a:p>
            <a:pPr algn="ctr"/>
            <a:endParaRPr lang="en-US" sz="2400" b="1" dirty="0" smtClean="0">
              <a:latin typeface="Arial" pitchFamily="34" charset="0"/>
              <a:cs typeface="Arial" pitchFamily="34" charset="0"/>
            </a:endParaRPr>
          </a:p>
          <a:p>
            <a:pPr algn="ctr"/>
            <a:r>
              <a:rPr lang="en-US" sz="2400" b="1" dirty="0" smtClean="0">
                <a:latin typeface="Arial" pitchFamily="34" charset="0"/>
                <a:cs typeface="Arial" pitchFamily="34" charset="0"/>
              </a:rPr>
              <a:t>But there are several details that can enhance its performance and life, or make for a miserable and expensive experience.</a:t>
            </a:r>
          </a:p>
          <a:p>
            <a:pPr algn="ctr"/>
            <a:endParaRPr lang="en-US" sz="2400" b="1" dirty="0" smtClean="0">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392972"/>
            <a:ext cx="7924800" cy="5262979"/>
          </a:xfrm>
          <a:prstGeom prst="rect">
            <a:avLst/>
          </a:prstGeom>
          <a:noFill/>
        </p:spPr>
        <p:txBody>
          <a:bodyPr wrap="square" rtlCol="0">
            <a:spAutoFit/>
          </a:bodyPr>
          <a:lstStyle/>
          <a:p>
            <a:r>
              <a:rPr lang="en-US" sz="3200" b="1" dirty="0" smtClean="0">
                <a:latin typeface="Arial" pitchFamily="34" charset="0"/>
                <a:cs typeface="Arial" pitchFamily="34" charset="0"/>
              </a:rPr>
              <a:t>Exhaust Manifolds</a:t>
            </a:r>
          </a:p>
          <a:p>
            <a:endParaRPr lang="en-US" sz="2000" b="1" dirty="0" smtClean="0">
              <a:latin typeface="Arial" pitchFamily="34" charset="0"/>
              <a:cs typeface="Arial" pitchFamily="34" charset="0"/>
            </a:endParaRPr>
          </a:p>
          <a:p>
            <a:pPr marL="457200" indent="-457200">
              <a:buSzPct val="150000"/>
              <a:buFont typeface="Arial" pitchFamily="34" charset="0"/>
              <a:buChar char="•"/>
            </a:pPr>
            <a:r>
              <a:rPr lang="en-US" sz="2000" b="1" dirty="0" smtClean="0">
                <a:latin typeface="Arial" pitchFamily="34" charset="0"/>
                <a:cs typeface="Arial" pitchFamily="34" charset="0"/>
              </a:rPr>
              <a:t>Ditch the stock cast iron manifold. They are heavy, restrictive, and retain too much heat.</a:t>
            </a:r>
          </a:p>
          <a:p>
            <a:pPr marL="457200" indent="-457200">
              <a:buSzPct val="150000"/>
              <a:buFont typeface="Arial" pitchFamily="34" charset="0"/>
              <a:buChar char="•"/>
            </a:pPr>
            <a:r>
              <a:rPr lang="en-US" sz="2000" b="1" dirty="0" smtClean="0">
                <a:latin typeface="Arial" pitchFamily="34" charset="0"/>
                <a:cs typeface="Arial" pitchFamily="34" charset="0"/>
              </a:rPr>
              <a:t>Replace it with a good set of quality headers. They are usually one third to half the weight, reduce back pressure, flow more hot gases out which reduces the heat load inside the cowling.</a:t>
            </a:r>
          </a:p>
          <a:p>
            <a:pPr marL="457200" indent="-457200">
              <a:buFont typeface="+mj-lt"/>
              <a:buAutoNum type="arabicPeriod"/>
            </a:pPr>
            <a:endParaRPr lang="en-US" sz="2000" b="1" dirty="0" smtClean="0">
              <a:latin typeface="Arial" pitchFamily="34" charset="0"/>
              <a:cs typeface="Arial" pitchFamily="34" charset="0"/>
            </a:endParaRPr>
          </a:p>
          <a:p>
            <a:pPr marL="457200" indent="-457200"/>
            <a:r>
              <a:rPr lang="en-US" sz="2400" b="1" dirty="0" smtClean="0">
                <a:latin typeface="Arial" pitchFamily="34" charset="0"/>
                <a:cs typeface="Arial" pitchFamily="34" charset="0"/>
              </a:rPr>
              <a:t>The Good ones</a:t>
            </a:r>
          </a:p>
          <a:p>
            <a:pPr marL="457200" indent="-457200"/>
            <a:endParaRPr lang="en-US" sz="2000" b="1" dirty="0" smtClean="0">
              <a:latin typeface="Arial" pitchFamily="34" charset="0"/>
              <a:cs typeface="Arial" pitchFamily="34" charset="0"/>
            </a:endParaRPr>
          </a:p>
          <a:p>
            <a:pPr marL="457200" indent="-457200">
              <a:buSzPct val="150000"/>
              <a:buFont typeface="Arial" pitchFamily="34" charset="0"/>
              <a:buChar char="•"/>
            </a:pPr>
            <a:r>
              <a:rPr lang="en-US" sz="2000" b="1" dirty="0" smtClean="0">
                <a:latin typeface="Arial" pitchFamily="34" charset="0"/>
                <a:cs typeface="Arial" pitchFamily="34" charset="0"/>
              </a:rPr>
              <a:t>Get the stainless steel version and have them ceramic coated, inside and outside. The coating on the inside improves gas flow and reduces heat transfer. The coating on the outside protects and reduces heat transfer too.</a:t>
            </a:r>
          </a:p>
          <a:p>
            <a:endParaRPr lang="en-US" sz="2000" b="1" dirty="0" smtClean="0">
              <a:latin typeface="Arial" pitchFamily="34" charset="0"/>
              <a:cs typeface="Arial" pitchFamily="34" charset="0"/>
            </a:endParaRPr>
          </a:p>
        </p:txBody>
      </p:sp>
      <p:sp>
        <p:nvSpPr>
          <p:cNvPr id="3" name="Title 1"/>
          <p:cNvSpPr txBox="1">
            <a:spLocks/>
          </p:cNvSpPr>
          <p:nvPr/>
        </p:nvSpPr>
        <p:spPr>
          <a:xfrm>
            <a:off x="147940" y="381000"/>
            <a:ext cx="8882560" cy="830997"/>
          </a:xfrm>
          <a:prstGeom prst="rect">
            <a:avLst/>
          </a:prstGeom>
        </p:spPr>
        <p:txBody>
          <a:bodyPr wrap="non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uLnTx/>
                <a:uFillTx/>
                <a:latin typeface="Arial" pitchFamily="34" charset="0"/>
                <a:ea typeface="+mj-ea"/>
                <a:cs typeface="Arial" pitchFamily="34" charset="0"/>
              </a:rPr>
              <a:t>Exhaust System Components</a:t>
            </a:r>
            <a:endParaRPr kumimoji="0" lang="en-US" sz="4800" b="1" i="0" u="none" strike="noStrike" kern="1200" cap="none" spc="0" normalizeH="0" noProof="0" dirty="0" smtClean="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uLnTx/>
              <a:uFillTx/>
              <a:latin typeface="Arial" pitchFamily="34" charset="0"/>
              <a:ea typeface="+mj-ea"/>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200"/>
            <a:ext cx="7924800" cy="6124754"/>
          </a:xfrm>
          <a:prstGeom prst="rect">
            <a:avLst/>
          </a:prstGeom>
          <a:noFill/>
        </p:spPr>
        <p:txBody>
          <a:bodyPr wrap="square" rtlCol="0">
            <a:spAutoFit/>
          </a:bodyPr>
          <a:lstStyle/>
          <a:p>
            <a:r>
              <a:rPr lang="en-US" sz="3200" b="1" dirty="0" smtClean="0">
                <a:latin typeface="Arial" pitchFamily="34" charset="0"/>
                <a:cs typeface="Arial" pitchFamily="34" charset="0"/>
              </a:rPr>
              <a:t>Exhaust Manifold </a:t>
            </a:r>
            <a:r>
              <a:rPr lang="en-US" sz="2000" dirty="0" smtClean="0">
                <a:latin typeface="Arial" pitchFamily="34" charset="0"/>
                <a:cs typeface="Arial" pitchFamily="34" charset="0"/>
              </a:rPr>
              <a:t>(continued)</a:t>
            </a:r>
          </a:p>
          <a:p>
            <a:pPr marL="457200" indent="-457200"/>
            <a:endParaRPr lang="en-US" sz="2000" b="1" dirty="0" smtClean="0">
              <a:latin typeface="Arial" pitchFamily="34" charset="0"/>
              <a:cs typeface="Arial" pitchFamily="34" charset="0"/>
            </a:endParaRPr>
          </a:p>
          <a:p>
            <a:pPr marL="457200" indent="-457200"/>
            <a:r>
              <a:rPr lang="en-US" sz="2400" b="1" dirty="0" smtClean="0">
                <a:latin typeface="Arial" pitchFamily="34" charset="0"/>
                <a:cs typeface="Arial" pitchFamily="34" charset="0"/>
              </a:rPr>
              <a:t>The Bad ones</a:t>
            </a:r>
          </a:p>
          <a:p>
            <a:pPr marL="457200" indent="-457200"/>
            <a:endParaRPr lang="en-US" sz="2000" b="1" dirty="0" smtClean="0">
              <a:latin typeface="Arial" pitchFamily="34" charset="0"/>
              <a:cs typeface="Arial" pitchFamily="34" charset="0"/>
            </a:endParaRPr>
          </a:p>
          <a:p>
            <a:pPr marL="457200" indent="-457200">
              <a:buSzPct val="150000"/>
              <a:buFont typeface="Arial" pitchFamily="34" charset="0"/>
              <a:buChar char="•"/>
            </a:pPr>
            <a:r>
              <a:rPr lang="en-US" sz="2000" b="1" dirty="0" smtClean="0">
                <a:latin typeface="Arial" pitchFamily="34" charset="0"/>
                <a:cs typeface="Arial" pitchFamily="34" charset="0"/>
              </a:rPr>
              <a:t>Don’t use cheap mild steel headers. They will rust out quickly and on the inside this will reduce gas flow and increase heat transferred to where you don’t want it.</a:t>
            </a:r>
          </a:p>
          <a:p>
            <a:pPr marL="457200" indent="-457200">
              <a:buSzPct val="150000"/>
              <a:buFont typeface="Arial" pitchFamily="34" charset="0"/>
              <a:buChar char="•"/>
            </a:pPr>
            <a:endParaRPr lang="en-US" sz="2000" b="1" dirty="0" smtClean="0">
              <a:latin typeface="Arial" pitchFamily="34" charset="0"/>
              <a:cs typeface="Arial" pitchFamily="34" charset="0"/>
            </a:endParaRPr>
          </a:p>
          <a:p>
            <a:pPr marL="457200" indent="-457200">
              <a:buSzPct val="150000"/>
              <a:buFont typeface="Arial" pitchFamily="34" charset="0"/>
              <a:buChar char="•"/>
            </a:pPr>
            <a:r>
              <a:rPr lang="en-US" sz="2000" b="1" dirty="0" smtClean="0">
                <a:latin typeface="Arial" pitchFamily="34" charset="0"/>
                <a:cs typeface="Arial" pitchFamily="34" charset="0"/>
              </a:rPr>
              <a:t>Don’t wrap the headers with thermal tape. It adds weight and tends to “cook” the metal leading to embrittlement and fatigue/cracking problems. It will also retain moisture increasing corrosion cutting the life of the headers in half or less. The thermal wrap can also hold any leaking oil or gas creating a fire hazard.</a:t>
            </a:r>
          </a:p>
          <a:p>
            <a:pPr marL="457200" indent="-457200">
              <a:buSzPct val="150000"/>
              <a:buFont typeface="Arial" pitchFamily="34" charset="0"/>
              <a:buChar char="•"/>
            </a:pPr>
            <a:endParaRPr lang="en-US" sz="2000" b="1" dirty="0" smtClean="0">
              <a:latin typeface="Arial" pitchFamily="34" charset="0"/>
              <a:cs typeface="Arial" pitchFamily="34" charset="0"/>
            </a:endParaRPr>
          </a:p>
          <a:p>
            <a:pPr marL="457200" indent="-457200">
              <a:buSzPct val="150000"/>
              <a:buFont typeface="Arial" pitchFamily="34" charset="0"/>
              <a:buChar char="•"/>
            </a:pPr>
            <a:r>
              <a:rPr lang="en-US" sz="2000" b="1" dirty="0" smtClean="0">
                <a:latin typeface="Arial" pitchFamily="34" charset="0"/>
                <a:cs typeface="Arial" pitchFamily="34" charset="0"/>
              </a:rPr>
              <a:t>If structure or components need heat protection it is better to put thermal wrap, barriers, or shields on them. *</a:t>
            </a:r>
          </a:p>
          <a:p>
            <a:pPr marL="457200" indent="-457200">
              <a:buSzPct val="150000"/>
              <a:buFont typeface="Arial" pitchFamily="34" charset="0"/>
              <a:buChar char="•"/>
            </a:pPr>
            <a:endParaRPr lang="en-US" sz="2000" b="1" dirty="0" smtClean="0">
              <a:latin typeface="Arial" pitchFamily="34" charset="0"/>
              <a:cs typeface="Arial" pitchFamily="34" charset="0"/>
            </a:endParaRPr>
          </a:p>
          <a:p>
            <a:pPr marL="457200" indent="-457200" algn="ctr">
              <a:buSzPct val="150000"/>
            </a:pPr>
            <a:r>
              <a:rPr lang="en-US" sz="1600" dirty="0" smtClean="0">
                <a:latin typeface="Arial" pitchFamily="34" charset="0"/>
                <a:cs typeface="Arial" pitchFamily="34" charset="0"/>
              </a:rPr>
              <a:t>      * There are exceptions to this as each installation will have unique requirements.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7924800" cy="5970865"/>
          </a:xfrm>
          <a:prstGeom prst="rect">
            <a:avLst/>
          </a:prstGeom>
          <a:noFill/>
        </p:spPr>
        <p:txBody>
          <a:bodyPr wrap="square" rtlCol="0">
            <a:spAutoFit/>
          </a:bodyPr>
          <a:lstStyle/>
          <a:p>
            <a:r>
              <a:rPr lang="en-US" sz="2800" b="1" dirty="0" smtClean="0">
                <a:latin typeface="Arial" pitchFamily="34" charset="0"/>
                <a:cs typeface="Arial" pitchFamily="34" charset="0"/>
              </a:rPr>
              <a:t>Exhaust Tubes</a:t>
            </a:r>
          </a:p>
          <a:p>
            <a:endParaRPr lang="en-US" sz="2000" b="1" dirty="0" smtClean="0">
              <a:latin typeface="Arial" pitchFamily="34" charset="0"/>
              <a:cs typeface="Arial" pitchFamily="34" charset="0"/>
            </a:endParaRPr>
          </a:p>
          <a:p>
            <a:r>
              <a:rPr lang="en-US" sz="2400" b="1" dirty="0" smtClean="0">
                <a:latin typeface="Arial" pitchFamily="34" charset="0"/>
                <a:cs typeface="Arial" pitchFamily="34" charset="0"/>
              </a:rPr>
              <a:t>The Good ones</a:t>
            </a:r>
          </a:p>
          <a:p>
            <a:endParaRPr lang="en-US" sz="1000" b="1" dirty="0" smtClean="0">
              <a:latin typeface="Arial" pitchFamily="34" charset="0"/>
              <a:cs typeface="Arial" pitchFamily="34" charset="0"/>
            </a:endParaRPr>
          </a:p>
          <a:p>
            <a:pPr marL="457200" indent="-457200">
              <a:buSzPct val="150000"/>
              <a:buFont typeface="Arial" pitchFamily="34" charset="0"/>
              <a:buChar char="•"/>
            </a:pPr>
            <a:r>
              <a:rPr lang="en-US" sz="2000" b="1" dirty="0" smtClean="0">
                <a:latin typeface="Arial" pitchFamily="34" charset="0"/>
                <a:cs typeface="Arial" pitchFamily="34" charset="0"/>
              </a:rPr>
              <a:t>Make sure that they are the proper size for your engine and routed as far away from structure and components as possible.</a:t>
            </a:r>
          </a:p>
          <a:p>
            <a:pPr marL="457200" indent="-457200">
              <a:buSzPct val="150000"/>
              <a:buFont typeface="Arial" pitchFamily="34" charset="0"/>
              <a:buChar char="•"/>
            </a:pPr>
            <a:r>
              <a:rPr lang="en-US" sz="2000" b="1" dirty="0" smtClean="0">
                <a:latin typeface="Arial" pitchFamily="34" charset="0"/>
                <a:cs typeface="Arial" pitchFamily="34" charset="0"/>
              </a:rPr>
              <a:t>Have them mandrel bent or CNC bent with smooth non-restrictive bends.</a:t>
            </a:r>
            <a:endParaRPr lang="en-US" sz="1000" b="1" dirty="0" smtClean="0">
              <a:latin typeface="Arial" pitchFamily="34" charset="0"/>
              <a:cs typeface="Arial" pitchFamily="34" charset="0"/>
            </a:endParaRPr>
          </a:p>
          <a:p>
            <a:pPr marL="457200" indent="-457200">
              <a:buSzPct val="150000"/>
              <a:buFont typeface="Arial" pitchFamily="34" charset="0"/>
              <a:buChar char="•"/>
            </a:pPr>
            <a:r>
              <a:rPr lang="en-US" sz="2000" b="1" dirty="0" smtClean="0">
                <a:latin typeface="Arial" pitchFamily="34" charset="0"/>
                <a:cs typeface="Arial" pitchFamily="34" charset="0"/>
              </a:rPr>
              <a:t>Get the stainless steel version and have them ceramic coated, inside and outside. The coating on the inside improves gas flow and reduces heat transfer. The coating on the outside protects and reduces heat transfer too.</a:t>
            </a:r>
          </a:p>
          <a:p>
            <a:pPr marL="457200" indent="-457200">
              <a:buSzPct val="150000"/>
              <a:buFont typeface="Arial" pitchFamily="34" charset="0"/>
              <a:buChar char="•"/>
            </a:pPr>
            <a:r>
              <a:rPr lang="en-US" sz="2000" b="1" dirty="0" smtClean="0">
                <a:latin typeface="Arial" pitchFamily="34" charset="0"/>
                <a:cs typeface="Arial" pitchFamily="34" charset="0"/>
              </a:rPr>
              <a:t>Have any joints in the tubing welded. This reduces internal turbulence maintaining good performance and heat flow.</a:t>
            </a:r>
          </a:p>
          <a:p>
            <a:pPr marL="457200" indent="-457200">
              <a:buSzPct val="150000"/>
              <a:buFont typeface="Arial" pitchFamily="34" charset="0"/>
              <a:buChar char="•"/>
            </a:pPr>
            <a:r>
              <a:rPr lang="en-US" sz="2000" b="1" dirty="0" smtClean="0">
                <a:latin typeface="Arial" pitchFamily="34" charset="0"/>
                <a:cs typeface="Arial" pitchFamily="34" charset="0"/>
              </a:rPr>
              <a:t>Have them ceramic coated too for the same reasons above.</a:t>
            </a:r>
          </a:p>
          <a:p>
            <a:pPr marL="457200" indent="-457200">
              <a:buSzPct val="150000"/>
              <a:buFont typeface="Arial" pitchFamily="34" charset="0"/>
              <a:buChar char="•"/>
            </a:pPr>
            <a:r>
              <a:rPr lang="en-US" sz="2000" b="1" dirty="0" smtClean="0">
                <a:latin typeface="Arial" pitchFamily="34" charset="0"/>
                <a:cs typeface="Arial" pitchFamily="34" charset="0"/>
              </a:rPr>
              <a:t>Use an X-pipe or cross-over pipe if space allows. This also improves performance by balancing gas pulses, improving gas flow, reducing heat and noise, and sounds really good.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990600"/>
            <a:ext cx="7924800" cy="5139869"/>
          </a:xfrm>
          <a:prstGeom prst="rect">
            <a:avLst/>
          </a:prstGeom>
          <a:noFill/>
        </p:spPr>
        <p:txBody>
          <a:bodyPr wrap="square" rtlCol="0">
            <a:spAutoFit/>
          </a:bodyPr>
          <a:lstStyle/>
          <a:p>
            <a:r>
              <a:rPr lang="en-US" sz="2800" b="1" dirty="0" smtClean="0">
                <a:latin typeface="Arial" pitchFamily="34" charset="0"/>
                <a:cs typeface="Arial" pitchFamily="34" charset="0"/>
              </a:rPr>
              <a:t>The Exhaust Tubes </a:t>
            </a:r>
            <a:r>
              <a:rPr lang="en-US" sz="2000" dirty="0" smtClean="0">
                <a:latin typeface="Arial" pitchFamily="34" charset="0"/>
                <a:cs typeface="Arial" pitchFamily="34" charset="0"/>
              </a:rPr>
              <a:t>(continued)</a:t>
            </a:r>
          </a:p>
          <a:p>
            <a:endParaRPr lang="en-US" sz="2000" dirty="0" smtClean="0">
              <a:latin typeface="Arial" pitchFamily="34" charset="0"/>
              <a:cs typeface="Arial" pitchFamily="34" charset="0"/>
            </a:endParaRPr>
          </a:p>
          <a:p>
            <a:pPr marL="457200" indent="-457200"/>
            <a:endParaRPr lang="en-US" sz="2000" b="1" dirty="0" smtClean="0">
              <a:latin typeface="Arial" pitchFamily="34" charset="0"/>
              <a:cs typeface="Arial" pitchFamily="34" charset="0"/>
            </a:endParaRPr>
          </a:p>
          <a:p>
            <a:pPr marL="457200" indent="-457200"/>
            <a:r>
              <a:rPr lang="en-US" sz="2000" b="1" dirty="0" smtClean="0">
                <a:latin typeface="Arial" pitchFamily="34" charset="0"/>
                <a:cs typeface="Arial" pitchFamily="34" charset="0"/>
              </a:rPr>
              <a:t>The Bad ones</a:t>
            </a:r>
          </a:p>
          <a:p>
            <a:pPr marL="457200" indent="-457200"/>
            <a:endParaRPr lang="en-US" sz="2000" b="1" dirty="0" smtClean="0">
              <a:latin typeface="Arial" pitchFamily="34" charset="0"/>
              <a:cs typeface="Arial" pitchFamily="34" charset="0"/>
            </a:endParaRPr>
          </a:p>
          <a:p>
            <a:pPr marL="457200" indent="-457200">
              <a:buSzPct val="150000"/>
              <a:buFont typeface="Arial" pitchFamily="34" charset="0"/>
              <a:buChar char="•"/>
            </a:pPr>
            <a:r>
              <a:rPr lang="en-US" sz="2000" b="1" dirty="0" smtClean="0">
                <a:latin typeface="Arial" pitchFamily="34" charset="0"/>
                <a:cs typeface="Arial" pitchFamily="34" charset="0"/>
              </a:rPr>
              <a:t>Don’t use cheap mild steel tubing. They will rust out quickly and on the inside this will reduce gas flow and increase heat transferred to where you don’t want it.</a:t>
            </a:r>
          </a:p>
          <a:p>
            <a:pPr marL="457200" indent="-457200">
              <a:buSzPct val="150000"/>
              <a:buFont typeface="Arial" pitchFamily="34" charset="0"/>
              <a:buChar char="•"/>
            </a:pPr>
            <a:r>
              <a:rPr lang="en-US" sz="2000" b="1" dirty="0" smtClean="0">
                <a:latin typeface="Arial" pitchFamily="34" charset="0"/>
                <a:cs typeface="Arial" pitchFamily="34" charset="0"/>
              </a:rPr>
              <a:t>Don’t use exhaust clamps. This adds weight and the turbulent joints reduces gas flow increasing heat.</a:t>
            </a:r>
          </a:p>
          <a:p>
            <a:pPr marL="457200" indent="-457200">
              <a:buSzPct val="150000"/>
              <a:buFont typeface="Arial" pitchFamily="34" charset="0"/>
              <a:buChar char="•"/>
            </a:pPr>
            <a:r>
              <a:rPr lang="en-US" sz="2000" b="1" dirty="0" smtClean="0">
                <a:latin typeface="Arial" pitchFamily="34" charset="0"/>
                <a:cs typeface="Arial" pitchFamily="34" charset="0"/>
              </a:rPr>
              <a:t>Don’t wrap the exhaust tubes with thermal tape. This tends to “cook” the metal leading to embrittlement and fatigue problems. It will also retain moisture increasing corrosion cutting the life of the headers in half or less. The thermal wrap can also hold any leaking oil or gas creating a fire hazard.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548</TotalTime>
  <Words>3078</Words>
  <Application>Microsoft Office PowerPoint</Application>
  <PresentationFormat>On-screen Show (4:3)</PresentationFormat>
  <Paragraphs>243</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What Keeps it Running Cool</vt:lpstr>
      <vt:lpstr>The Big Picture</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Keeps It Run Cool</dc:title>
  <dc:creator>Stuart Davis - Owner</dc:creator>
  <cp:lastModifiedBy>Stuart Davis - Owner</cp:lastModifiedBy>
  <cp:revision>92</cp:revision>
  <dcterms:created xsi:type="dcterms:W3CDTF">2015-04-17T03:52:26Z</dcterms:created>
  <dcterms:modified xsi:type="dcterms:W3CDTF">2016-01-08T23:12:11Z</dcterms:modified>
</cp:coreProperties>
</file>