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56" r:id="rId3"/>
    <p:sldId id="276" r:id="rId4"/>
    <p:sldId id="261" r:id="rId5"/>
    <p:sldId id="260" r:id="rId6"/>
    <p:sldId id="257" r:id="rId7"/>
    <p:sldId id="265" r:id="rId8"/>
    <p:sldId id="266" r:id="rId9"/>
    <p:sldId id="268" r:id="rId10"/>
    <p:sldId id="267" r:id="rId11"/>
    <p:sldId id="275" r:id="rId12"/>
    <p:sldId id="269" r:id="rId13"/>
    <p:sldId id="282" r:id="rId14"/>
    <p:sldId id="271" r:id="rId15"/>
    <p:sldId id="274" r:id="rId16"/>
    <p:sldId id="273" r:id="rId17"/>
    <p:sldId id="281" r:id="rId18"/>
    <p:sldId id="288" r:id="rId19"/>
    <p:sldId id="289" r:id="rId20"/>
    <p:sldId id="290" r:id="rId21"/>
    <p:sldId id="285" r:id="rId22"/>
    <p:sldId id="286" r:id="rId23"/>
    <p:sldId id="283" r:id="rId24"/>
    <p:sldId id="284" r:id="rId25"/>
    <p:sldId id="279" r:id="rId26"/>
    <p:sldId id="287" r:id="rId27"/>
    <p:sldId id="280"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uto%20PSRU's%20Docs\A2%20Parts%20for%20modification\New%20Fingers\Finger%20Bolt%20Test\Flywheel%20Finger%20Redesig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tx>
            <c:strRef>
              <c:f>'3-8 x 24 Cent F'!$B$10</c:f>
              <c:strCache>
                <c:ptCount val="1"/>
                <c:pt idx="0">
                  <c:v>Wedge</c:v>
                </c:pt>
              </c:strCache>
            </c:strRef>
          </c:tx>
          <c:xVal>
            <c:numRef>
              <c:f>'3-8 x 24 Cent F'!$A$11:$A$35</c:f>
              <c:numCache>
                <c:formatCode>General</c:formatCode>
                <c:ptCount val="25"/>
                <c:pt idx="0">
                  <c:v>800</c:v>
                </c:pt>
                <c:pt idx="1">
                  <c:v>1000</c:v>
                </c:pt>
                <c:pt idx="2">
                  <c:v>1500</c:v>
                </c:pt>
                <c:pt idx="3">
                  <c:v>2000</c:v>
                </c:pt>
                <c:pt idx="4">
                  <c:v>2500</c:v>
                </c:pt>
                <c:pt idx="5">
                  <c:v>3000</c:v>
                </c:pt>
                <c:pt idx="6">
                  <c:v>3500</c:v>
                </c:pt>
                <c:pt idx="7">
                  <c:v>4000</c:v>
                </c:pt>
                <c:pt idx="8">
                  <c:v>4500</c:v>
                </c:pt>
                <c:pt idx="9">
                  <c:v>5000</c:v>
                </c:pt>
                <c:pt idx="10">
                  <c:v>5500</c:v>
                </c:pt>
                <c:pt idx="11">
                  <c:v>5600</c:v>
                </c:pt>
                <c:pt idx="12">
                  <c:v>6000</c:v>
                </c:pt>
                <c:pt idx="13">
                  <c:v>6500</c:v>
                </c:pt>
                <c:pt idx="14">
                  <c:v>7000</c:v>
                </c:pt>
                <c:pt idx="15">
                  <c:v>7100</c:v>
                </c:pt>
                <c:pt idx="16">
                  <c:v>7200</c:v>
                </c:pt>
                <c:pt idx="17">
                  <c:v>7300</c:v>
                </c:pt>
                <c:pt idx="18">
                  <c:v>7400</c:v>
                </c:pt>
                <c:pt idx="19">
                  <c:v>7500</c:v>
                </c:pt>
                <c:pt idx="20">
                  <c:v>7600</c:v>
                </c:pt>
                <c:pt idx="21">
                  <c:v>7700</c:v>
                </c:pt>
                <c:pt idx="22">
                  <c:v>7800</c:v>
                </c:pt>
                <c:pt idx="23">
                  <c:v>7900</c:v>
                </c:pt>
                <c:pt idx="24">
                  <c:v>8000</c:v>
                </c:pt>
              </c:numCache>
            </c:numRef>
          </c:xVal>
          <c:yVal>
            <c:numRef>
              <c:f>'3-8 x 24 Cent F'!$B$11:$B$35</c:f>
              <c:numCache>
                <c:formatCode>0.00</c:formatCode>
                <c:ptCount val="25"/>
                <c:pt idx="0">
                  <c:v>22</c:v>
                </c:pt>
                <c:pt idx="1">
                  <c:v>34.379999999999995</c:v>
                </c:pt>
                <c:pt idx="2">
                  <c:v>77.36</c:v>
                </c:pt>
                <c:pt idx="3">
                  <c:v>137.52000000000001</c:v>
                </c:pt>
                <c:pt idx="4">
                  <c:v>214.88000000000076</c:v>
                </c:pt>
                <c:pt idx="5">
                  <c:v>309.42999999999893</c:v>
                </c:pt>
                <c:pt idx="6">
                  <c:v>421.16</c:v>
                </c:pt>
                <c:pt idx="7">
                  <c:v>550.09</c:v>
                </c:pt>
                <c:pt idx="8">
                  <c:v>696.21</c:v>
                </c:pt>
                <c:pt idx="9">
                  <c:v>859.52</c:v>
                </c:pt>
                <c:pt idx="10">
                  <c:v>1040.01</c:v>
                </c:pt>
                <c:pt idx="11">
                  <c:v>1072.96</c:v>
                </c:pt>
                <c:pt idx="12">
                  <c:v>1237.7</c:v>
                </c:pt>
                <c:pt idx="13">
                  <c:v>1452.58</c:v>
                </c:pt>
                <c:pt idx="14">
                  <c:v>1684.6499999999999</c:v>
                </c:pt>
                <c:pt idx="15">
                  <c:v>1733.1299999999999</c:v>
                </c:pt>
                <c:pt idx="16">
                  <c:v>1782.29</c:v>
                </c:pt>
                <c:pt idx="17">
                  <c:v>1832.1399999999999</c:v>
                </c:pt>
                <c:pt idx="18">
                  <c:v>1882.6799999999998</c:v>
                </c:pt>
                <c:pt idx="19">
                  <c:v>1933.91</c:v>
                </c:pt>
                <c:pt idx="20">
                  <c:v>1985.82</c:v>
                </c:pt>
                <c:pt idx="21">
                  <c:v>2038.43</c:v>
                </c:pt>
                <c:pt idx="22">
                  <c:v>2091.7199999999998</c:v>
                </c:pt>
                <c:pt idx="23">
                  <c:v>2145.69</c:v>
                </c:pt>
                <c:pt idx="24">
                  <c:v>2200.36</c:v>
                </c:pt>
              </c:numCache>
            </c:numRef>
          </c:yVal>
          <c:smooth val="1"/>
        </c:ser>
        <c:ser>
          <c:idx val="1"/>
          <c:order val="1"/>
          <c:tx>
            <c:strRef>
              <c:f>'3-8 x 24 Cent F'!$C$10</c:f>
              <c:strCache>
                <c:ptCount val="1"/>
                <c:pt idx="0">
                  <c:v>Fingrer</c:v>
                </c:pt>
              </c:strCache>
            </c:strRef>
          </c:tx>
          <c:xVal>
            <c:numRef>
              <c:f>'3-8 x 24 Cent F'!$A$11:$A$35</c:f>
              <c:numCache>
                <c:formatCode>General</c:formatCode>
                <c:ptCount val="25"/>
                <c:pt idx="0">
                  <c:v>800</c:v>
                </c:pt>
                <c:pt idx="1">
                  <c:v>1000</c:v>
                </c:pt>
                <c:pt idx="2">
                  <c:v>1500</c:v>
                </c:pt>
                <c:pt idx="3">
                  <c:v>2000</c:v>
                </c:pt>
                <c:pt idx="4">
                  <c:v>2500</c:v>
                </c:pt>
                <c:pt idx="5">
                  <c:v>3000</c:v>
                </c:pt>
                <c:pt idx="6">
                  <c:v>3500</c:v>
                </c:pt>
                <c:pt idx="7">
                  <c:v>4000</c:v>
                </c:pt>
                <c:pt idx="8">
                  <c:v>4500</c:v>
                </c:pt>
                <c:pt idx="9">
                  <c:v>5000</c:v>
                </c:pt>
                <c:pt idx="10">
                  <c:v>5500</c:v>
                </c:pt>
                <c:pt idx="11">
                  <c:v>5600</c:v>
                </c:pt>
                <c:pt idx="12">
                  <c:v>6000</c:v>
                </c:pt>
                <c:pt idx="13">
                  <c:v>6500</c:v>
                </c:pt>
                <c:pt idx="14">
                  <c:v>7000</c:v>
                </c:pt>
                <c:pt idx="15">
                  <c:v>7100</c:v>
                </c:pt>
                <c:pt idx="16">
                  <c:v>7200</c:v>
                </c:pt>
                <c:pt idx="17">
                  <c:v>7300</c:v>
                </c:pt>
                <c:pt idx="18">
                  <c:v>7400</c:v>
                </c:pt>
                <c:pt idx="19">
                  <c:v>7500</c:v>
                </c:pt>
                <c:pt idx="20">
                  <c:v>7600</c:v>
                </c:pt>
                <c:pt idx="21">
                  <c:v>7700</c:v>
                </c:pt>
                <c:pt idx="22">
                  <c:v>7800</c:v>
                </c:pt>
                <c:pt idx="23">
                  <c:v>7900</c:v>
                </c:pt>
                <c:pt idx="24">
                  <c:v>8000</c:v>
                </c:pt>
              </c:numCache>
            </c:numRef>
          </c:xVal>
          <c:yVal>
            <c:numRef>
              <c:f>'3-8 x 24 Cent F'!$C$11:$C$35</c:f>
              <c:numCache>
                <c:formatCode>0.00</c:formatCode>
                <c:ptCount val="25"/>
                <c:pt idx="0">
                  <c:v>29.93</c:v>
                </c:pt>
                <c:pt idx="1">
                  <c:v>46.77</c:v>
                </c:pt>
                <c:pt idx="2">
                  <c:v>105.22</c:v>
                </c:pt>
                <c:pt idx="3">
                  <c:v>187.06</c:v>
                </c:pt>
                <c:pt idx="4">
                  <c:v>292.27999999999969</c:v>
                </c:pt>
                <c:pt idx="5">
                  <c:v>420.89</c:v>
                </c:pt>
                <c:pt idx="6">
                  <c:v>572.88</c:v>
                </c:pt>
                <c:pt idx="7">
                  <c:v>748.25</c:v>
                </c:pt>
                <c:pt idx="8">
                  <c:v>947</c:v>
                </c:pt>
                <c:pt idx="9">
                  <c:v>1169.1299999999999</c:v>
                </c:pt>
                <c:pt idx="10">
                  <c:v>1414.6499999999999</c:v>
                </c:pt>
                <c:pt idx="11">
                  <c:v>1459.47</c:v>
                </c:pt>
                <c:pt idx="12">
                  <c:v>1683.55</c:v>
                </c:pt>
                <c:pt idx="13">
                  <c:v>1975.84</c:v>
                </c:pt>
                <c:pt idx="14">
                  <c:v>2291.5</c:v>
                </c:pt>
                <c:pt idx="15">
                  <c:v>2357.44</c:v>
                </c:pt>
                <c:pt idx="16">
                  <c:v>2424.3200000000002</c:v>
                </c:pt>
                <c:pt idx="17">
                  <c:v>2492.13</c:v>
                </c:pt>
                <c:pt idx="18">
                  <c:v>2560.8700000000022</c:v>
                </c:pt>
                <c:pt idx="19">
                  <c:v>2630.55</c:v>
                </c:pt>
                <c:pt idx="20">
                  <c:v>2701.17</c:v>
                </c:pt>
                <c:pt idx="21">
                  <c:v>2772.72</c:v>
                </c:pt>
                <c:pt idx="22">
                  <c:v>2845.21</c:v>
                </c:pt>
                <c:pt idx="23">
                  <c:v>2918.63</c:v>
                </c:pt>
                <c:pt idx="24">
                  <c:v>2992.9900000000002</c:v>
                </c:pt>
              </c:numCache>
            </c:numRef>
          </c:yVal>
          <c:smooth val="1"/>
        </c:ser>
        <c:ser>
          <c:idx val="2"/>
          <c:order val="2"/>
          <c:tx>
            <c:strRef>
              <c:f>'3-8 x 24 Cent F'!$D$10</c:f>
              <c:strCache>
                <c:ptCount val="1"/>
                <c:pt idx="0">
                  <c:v>Total</c:v>
                </c:pt>
              </c:strCache>
            </c:strRef>
          </c:tx>
          <c:xVal>
            <c:numRef>
              <c:f>'3-8 x 24 Cent F'!$A$11:$A$35</c:f>
              <c:numCache>
                <c:formatCode>General</c:formatCode>
                <c:ptCount val="25"/>
                <c:pt idx="0">
                  <c:v>800</c:v>
                </c:pt>
                <c:pt idx="1">
                  <c:v>1000</c:v>
                </c:pt>
                <c:pt idx="2">
                  <c:v>1500</c:v>
                </c:pt>
                <c:pt idx="3">
                  <c:v>2000</c:v>
                </c:pt>
                <c:pt idx="4">
                  <c:v>2500</c:v>
                </c:pt>
                <c:pt idx="5">
                  <c:v>3000</c:v>
                </c:pt>
                <c:pt idx="6">
                  <c:v>3500</c:v>
                </c:pt>
                <c:pt idx="7">
                  <c:v>4000</c:v>
                </c:pt>
                <c:pt idx="8">
                  <c:v>4500</c:v>
                </c:pt>
                <c:pt idx="9">
                  <c:v>5000</c:v>
                </c:pt>
                <c:pt idx="10">
                  <c:v>5500</c:v>
                </c:pt>
                <c:pt idx="11">
                  <c:v>5600</c:v>
                </c:pt>
                <c:pt idx="12">
                  <c:v>6000</c:v>
                </c:pt>
                <c:pt idx="13">
                  <c:v>6500</c:v>
                </c:pt>
                <c:pt idx="14">
                  <c:v>7000</c:v>
                </c:pt>
                <c:pt idx="15">
                  <c:v>7100</c:v>
                </c:pt>
                <c:pt idx="16">
                  <c:v>7200</c:v>
                </c:pt>
                <c:pt idx="17">
                  <c:v>7300</c:v>
                </c:pt>
                <c:pt idx="18">
                  <c:v>7400</c:v>
                </c:pt>
                <c:pt idx="19">
                  <c:v>7500</c:v>
                </c:pt>
                <c:pt idx="20">
                  <c:v>7600</c:v>
                </c:pt>
                <c:pt idx="21">
                  <c:v>7700</c:v>
                </c:pt>
                <c:pt idx="22">
                  <c:v>7800</c:v>
                </c:pt>
                <c:pt idx="23">
                  <c:v>7900</c:v>
                </c:pt>
                <c:pt idx="24">
                  <c:v>8000</c:v>
                </c:pt>
              </c:numCache>
            </c:numRef>
          </c:xVal>
          <c:yVal>
            <c:numRef>
              <c:f>'3-8 x 24 Cent F'!$D$11:$D$35</c:f>
              <c:numCache>
                <c:formatCode>0.00</c:formatCode>
                <c:ptCount val="25"/>
                <c:pt idx="0">
                  <c:v>51.93</c:v>
                </c:pt>
                <c:pt idx="1">
                  <c:v>81.149999999999991</c:v>
                </c:pt>
                <c:pt idx="2">
                  <c:v>182.57999999999998</c:v>
                </c:pt>
                <c:pt idx="3">
                  <c:v>324.58000000000004</c:v>
                </c:pt>
                <c:pt idx="4">
                  <c:v>507.15999999999997</c:v>
                </c:pt>
                <c:pt idx="5">
                  <c:v>730.31999999999948</c:v>
                </c:pt>
                <c:pt idx="6">
                  <c:v>994.04</c:v>
                </c:pt>
                <c:pt idx="7">
                  <c:v>1298.3399999999999</c:v>
                </c:pt>
                <c:pt idx="8">
                  <c:v>1643.21</c:v>
                </c:pt>
                <c:pt idx="9">
                  <c:v>2028.6499999999999</c:v>
                </c:pt>
                <c:pt idx="10">
                  <c:v>2454.66</c:v>
                </c:pt>
                <c:pt idx="11">
                  <c:v>2532.4300000000012</c:v>
                </c:pt>
                <c:pt idx="12">
                  <c:v>2921.25</c:v>
                </c:pt>
                <c:pt idx="13">
                  <c:v>3428.42</c:v>
                </c:pt>
                <c:pt idx="14">
                  <c:v>3976.15</c:v>
                </c:pt>
                <c:pt idx="15">
                  <c:v>4090.57</c:v>
                </c:pt>
                <c:pt idx="16">
                  <c:v>4206.6100000000024</c:v>
                </c:pt>
                <c:pt idx="17">
                  <c:v>4324.2699999999995</c:v>
                </c:pt>
                <c:pt idx="18">
                  <c:v>4443.55</c:v>
                </c:pt>
                <c:pt idx="19">
                  <c:v>4564.46</c:v>
                </c:pt>
                <c:pt idx="20">
                  <c:v>4686.99</c:v>
                </c:pt>
                <c:pt idx="21">
                  <c:v>4811.1500000000024</c:v>
                </c:pt>
                <c:pt idx="22">
                  <c:v>4936.9299999999994</c:v>
                </c:pt>
                <c:pt idx="23">
                  <c:v>5064.3200000000024</c:v>
                </c:pt>
                <c:pt idx="24">
                  <c:v>5193.3500000000004</c:v>
                </c:pt>
              </c:numCache>
            </c:numRef>
          </c:yVal>
          <c:smooth val="1"/>
        </c:ser>
        <c:axId val="70151552"/>
        <c:axId val="70200320"/>
      </c:scatterChart>
      <c:valAx>
        <c:axId val="70151552"/>
        <c:scaling>
          <c:orientation val="minMax"/>
        </c:scaling>
        <c:axPos val="b"/>
        <c:numFmt formatCode="General" sourceLinked="1"/>
        <c:tickLblPos val="nextTo"/>
        <c:crossAx val="70200320"/>
        <c:crosses val="autoZero"/>
        <c:crossBetween val="midCat"/>
      </c:valAx>
      <c:valAx>
        <c:axId val="70200320"/>
        <c:scaling>
          <c:orientation val="minMax"/>
        </c:scaling>
        <c:axPos val="l"/>
        <c:majorGridlines/>
        <c:numFmt formatCode="0.00" sourceLinked="1"/>
        <c:tickLblPos val="nextTo"/>
        <c:crossAx val="70151552"/>
        <c:crosses val="autoZero"/>
        <c:crossBetween val="midCat"/>
      </c:valAx>
    </c:plotArea>
    <c:legend>
      <c:legendPos val="r"/>
      <c:layout/>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0.46591</cdr:x>
      <cdr:y>0.1194</cdr:y>
    </cdr:from>
    <cdr:to>
      <cdr:x>0.46591</cdr:x>
      <cdr:y>1</cdr:y>
    </cdr:to>
    <cdr:sp macro="" textlink="">
      <cdr:nvSpPr>
        <cdr:cNvPr id="3" name="Straight Connector 2"/>
        <cdr:cNvSpPr/>
      </cdr:nvSpPr>
      <cdr:spPr>
        <a:xfrm xmlns:a="http://schemas.openxmlformats.org/drawingml/2006/main">
          <a:off x="3124200" y="609600"/>
          <a:ext cx="0" cy="4495800"/>
        </a:xfrm>
        <a:prstGeom xmlns:a="http://schemas.openxmlformats.org/drawingml/2006/main" prst="line">
          <a:avLst/>
        </a:prstGeom>
        <a:ln xmlns:a="http://schemas.openxmlformats.org/drawingml/2006/main" w="25400">
          <a:solidFill>
            <a:schemeClr val="accent6">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0.72727</cdr:x>
      <cdr:y>0.1194</cdr:y>
    </cdr:from>
    <cdr:to>
      <cdr:x>0.72727</cdr:x>
      <cdr:y>1</cdr:y>
    </cdr:to>
    <cdr:sp macro="" textlink="">
      <cdr:nvSpPr>
        <cdr:cNvPr id="4" name="Straight Connector 3"/>
        <cdr:cNvSpPr/>
      </cdr:nvSpPr>
      <cdr:spPr>
        <a:xfrm xmlns:a="http://schemas.openxmlformats.org/drawingml/2006/main">
          <a:off x="4876800" y="609600"/>
          <a:ext cx="0" cy="4495800"/>
        </a:xfrm>
        <a:prstGeom xmlns:a="http://schemas.openxmlformats.org/drawingml/2006/main" prst="lin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3FDDB-6EBA-436F-9B0C-C526034F1500}" type="datetimeFigureOut">
              <a:rPr lang="en-US" smtClean="0"/>
              <a:pPr/>
              <a:t>4/11/2017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DBF39-0B67-47BE-A50E-071DC7354C6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DBF39-0B67-47BE-A50E-071DC7354C61}"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DBF39-0B67-47BE-A50E-071DC7354C61}"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DBF39-0B67-47BE-A50E-071DC7354C61}"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BF5E0-3B29-473B-92BD-BE1D987D59A6}"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BF5E0-3B29-473B-92BD-BE1D987D59A6}" type="datetimeFigureOut">
              <a:rPr lang="en-US" smtClean="0"/>
              <a:pPr/>
              <a:t>4/11/2017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E49BA-5C31-4A81-BBD8-A27D83818C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4926"/>
            <a:ext cx="8229600" cy="4093428"/>
          </a:xfrm>
        </p:spPr>
        <p:txBody>
          <a:bodyPr>
            <a:spAutoFit/>
          </a:bodyPr>
          <a:lstStyle/>
          <a:p>
            <a:r>
              <a:rPr lang="en-US" b="1" dirty="0" smtClean="0"/>
              <a:t>1) Updated Flywheel Finger Mounting Design</a:t>
            </a:r>
            <a:br>
              <a:rPr lang="en-US" b="1" dirty="0" smtClean="0"/>
            </a:br>
            <a:r>
              <a:rPr lang="en-US" sz="2000" b="1" dirty="0" smtClean="0"/>
              <a:t/>
            </a:r>
            <a:br>
              <a:rPr lang="en-US" sz="2000" b="1" dirty="0" smtClean="0"/>
            </a:br>
            <a:r>
              <a:rPr lang="en-US" b="1" dirty="0" smtClean="0"/>
              <a:t> 2) New Engine Conversions</a:t>
            </a:r>
            <a:br>
              <a:rPr lang="en-US" b="1" dirty="0" smtClean="0"/>
            </a:br>
            <a:r>
              <a:rPr lang="en-US" b="1" dirty="0" smtClean="0"/>
              <a:t>and FWF Packages</a:t>
            </a:r>
            <a:br>
              <a:rPr lang="en-US" b="1" dirty="0" smtClean="0"/>
            </a:br>
            <a:r>
              <a:rPr lang="en-US" sz="2000" b="1" dirty="0" smtClean="0"/>
              <a:t/>
            </a:r>
            <a:br>
              <a:rPr lang="en-US" sz="2000" b="1" dirty="0" smtClean="0"/>
            </a:br>
            <a:r>
              <a:rPr lang="en-US" b="1" dirty="0" smtClean="0"/>
              <a:t>3) New Facilities and Location</a:t>
            </a:r>
            <a:endParaRPr lang="en-US" b="1" dirty="0"/>
          </a:p>
        </p:txBody>
      </p:sp>
      <p:sp>
        <p:nvSpPr>
          <p:cNvPr id="3" name="Title 1"/>
          <p:cNvSpPr txBox="1">
            <a:spLocks/>
          </p:cNvSpPr>
          <p:nvPr/>
        </p:nvSpPr>
        <p:spPr>
          <a:xfrm>
            <a:off x="228600" y="228600"/>
            <a:ext cx="8686800" cy="1754326"/>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mj-lt"/>
                <a:ea typeface="+mj-ea"/>
                <a:cs typeface="+mj-cs"/>
              </a:rPr>
              <a:t>THE</a:t>
            </a:r>
            <a:r>
              <a:rPr kumimoji="0" lang="en-US" sz="5400" b="1" i="0" u="none" strike="noStrike" kern="1200" cap="none" spc="0" normalizeH="0" noProof="0" dirty="0" smtClean="0">
                <a:ln>
                  <a:noFill/>
                </a:ln>
                <a:solidFill>
                  <a:schemeClr val="tx1"/>
                </a:solidFill>
                <a:effectLst/>
                <a:uLnTx/>
                <a:uFillTx/>
                <a:latin typeface="+mj-lt"/>
                <a:ea typeface="+mj-ea"/>
                <a:cs typeface="+mj-cs"/>
              </a:rPr>
              <a:t> LATEST DEVELOPMENTS AT AUTO PSRU’s</a:t>
            </a: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Test Results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228600" y="990600"/>
            <a:ext cx="8686800" cy="5293757"/>
          </a:xfrm>
          <a:prstGeom prst="rect">
            <a:avLst/>
          </a:prstGeom>
          <a:noFill/>
        </p:spPr>
        <p:txBody>
          <a:bodyPr wrap="square" rtlCol="0">
            <a:spAutoFit/>
          </a:bodyPr>
          <a:lstStyle/>
          <a:p>
            <a:pPr marL="457200" indent="-457200">
              <a:buFont typeface="+mj-lt"/>
              <a:buAutoNum type="arabicPeriod"/>
            </a:pPr>
            <a:r>
              <a:rPr lang="en-US" sz="2600" dirty="0" smtClean="0"/>
              <a:t>The maximum load applied was 4130 pounds, equivalent to 7108 RPM.</a:t>
            </a:r>
          </a:p>
          <a:p>
            <a:pPr marL="457200" indent="-457200">
              <a:buFont typeface="+mj-lt"/>
              <a:buAutoNum type="arabicPeriod"/>
            </a:pPr>
            <a:r>
              <a:rPr lang="en-US" sz="2600" dirty="0" smtClean="0"/>
              <a:t>At this load parts of the test equipment started to yield so the test was stopped.</a:t>
            </a:r>
          </a:p>
          <a:p>
            <a:pPr marL="457200" indent="-457200">
              <a:buFont typeface="+mj-lt"/>
              <a:buAutoNum type="arabicPeriod"/>
            </a:pPr>
            <a:r>
              <a:rPr lang="en-US" sz="2600" dirty="0" smtClean="0"/>
              <a:t>The analysis predicted that the bolt would start to bend at 7750 RPM equivalent to 4874 pounds.</a:t>
            </a:r>
          </a:p>
          <a:p>
            <a:pPr marL="457200" indent="-457200">
              <a:buFont typeface="+mj-lt"/>
              <a:buAutoNum type="arabicPeriod"/>
            </a:pPr>
            <a:r>
              <a:rPr lang="en-US" sz="2600" dirty="0" smtClean="0"/>
              <a:t>Upgrading test equipment beyond 5000 pounds would be required to verify the predicted bending failure.</a:t>
            </a:r>
          </a:p>
          <a:p>
            <a:pPr marL="457200" indent="-457200">
              <a:buFont typeface="+mj-lt"/>
              <a:buAutoNum type="arabicPeriod"/>
            </a:pPr>
            <a:r>
              <a:rPr lang="en-US" sz="2600" dirty="0" smtClean="0"/>
              <a:t>Testing went 2600+ RPM beyond take-off RPM, and 1100 RPM beyond engine limitations – successful test.</a:t>
            </a:r>
          </a:p>
          <a:p>
            <a:pPr marL="457200" indent="-457200">
              <a:buFont typeface="+mj-lt"/>
              <a:buAutoNum type="arabicPeriod"/>
            </a:pPr>
            <a:r>
              <a:rPr lang="en-US" sz="2600" dirty="0" smtClean="0"/>
              <a:t>Updated parts are currently running on the test/demo stand.</a:t>
            </a:r>
          </a:p>
          <a:p>
            <a:pPr marL="457200" indent="-457200">
              <a:buFont typeface="+mj-lt"/>
              <a:buAutoNum type="arabicPeriod"/>
            </a:pPr>
            <a:r>
              <a:rPr lang="en-US" sz="2600" dirty="0" smtClean="0"/>
              <a:t>Examples of old and new finger parts are on display.</a:t>
            </a:r>
            <a:endParaRPr lang="en-U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Key Implications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457200" y="1542395"/>
            <a:ext cx="8305800" cy="4832092"/>
          </a:xfrm>
          <a:prstGeom prst="rect">
            <a:avLst/>
          </a:prstGeom>
          <a:noFill/>
        </p:spPr>
        <p:txBody>
          <a:bodyPr wrap="square" rtlCol="0">
            <a:spAutoFit/>
          </a:bodyPr>
          <a:lstStyle/>
          <a:p>
            <a:pPr marL="457200" indent="-457200">
              <a:buFont typeface="+mj-lt"/>
              <a:buAutoNum type="arabicPeriod"/>
            </a:pPr>
            <a:r>
              <a:rPr lang="en-US" sz="2800" dirty="0" smtClean="0"/>
              <a:t>Initial installation of clutch assembly is much easier.</a:t>
            </a:r>
          </a:p>
          <a:p>
            <a:pPr marL="457200" indent="-457200">
              <a:buFont typeface="+mj-lt"/>
              <a:buAutoNum type="arabicPeriod"/>
            </a:pPr>
            <a:r>
              <a:rPr lang="en-US" sz="2800" dirty="0" smtClean="0"/>
              <a:t>Proper shimming of the starter to the flywheel is now very easy.</a:t>
            </a:r>
          </a:p>
          <a:p>
            <a:pPr marL="457200" indent="-457200">
              <a:buFont typeface="+mj-lt"/>
              <a:buAutoNum type="arabicPeriod"/>
            </a:pPr>
            <a:r>
              <a:rPr lang="en-US" sz="2800" dirty="0" smtClean="0"/>
              <a:t>Annual inspections and maintenance are easy with out fear of damage to bolts and/or flywheel.</a:t>
            </a:r>
          </a:p>
          <a:p>
            <a:pPr marL="457200" indent="-457200">
              <a:buFont typeface="+mj-lt"/>
              <a:buAutoNum type="arabicPeriod"/>
            </a:pPr>
            <a:r>
              <a:rPr lang="en-US" sz="2800" dirty="0" smtClean="0"/>
              <a:t>Adaptation of the clutch and pressure plate to other engines with unique flywheels is now very easy.</a:t>
            </a:r>
          </a:p>
          <a:p>
            <a:pPr marL="457200" indent="-457200">
              <a:buFont typeface="+mj-lt"/>
              <a:buAutoNum type="arabicPeriod"/>
            </a:pPr>
            <a:r>
              <a:rPr lang="en-US" sz="2800" dirty="0" smtClean="0"/>
              <a:t>All diesel engines use unique dual mass flywheels. This will make it easier for us to convert dual mass flywheels used with the Subaru EE20 and other diesel engines.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Production Status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95350" y="1309330"/>
            <a:ext cx="8763000" cy="4031873"/>
          </a:xfrm>
          <a:prstGeom prst="rect">
            <a:avLst/>
          </a:prstGeom>
          <a:noFill/>
        </p:spPr>
        <p:txBody>
          <a:bodyPr wrap="square" rtlCol="0">
            <a:spAutoFit/>
          </a:bodyPr>
          <a:lstStyle/>
          <a:p>
            <a:pPr algn="ctr"/>
            <a:r>
              <a:rPr lang="en-US" sz="3200" dirty="0" smtClean="0"/>
              <a:t>With all of the design goals met all future Flywheels and Flywheel Fingers will be based on this new design. This update, like many others listed on the following pages, will not increase production prices.</a:t>
            </a:r>
          </a:p>
          <a:p>
            <a:pPr algn="ctr"/>
            <a:endParaRPr lang="en-US" sz="3200" dirty="0" smtClean="0"/>
          </a:p>
          <a:p>
            <a:pPr algn="ctr"/>
            <a:r>
              <a:rPr lang="en-US" sz="3200" dirty="0" smtClean="0"/>
              <a:t>Older Flywheels and Fingers can be modified to this new configuration. Cost to modify earlier fingers and flywheel plus new bolts will be $900 plus S&amp;H.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Other Services</a:t>
            </a:r>
            <a:r>
              <a:rPr kumimoji="0" lang="en-US" sz="4400" b="1" i="0" u="none" strike="noStrike" kern="1200" cap="none" spc="0" normalizeH="0" noProof="0" dirty="0" smtClean="0">
                <a:ln>
                  <a:noFill/>
                </a:ln>
                <a:solidFill>
                  <a:schemeClr val="tx1"/>
                </a:solidFill>
                <a:effectLst/>
                <a:uLnTx/>
                <a:uFillTx/>
                <a:latin typeface="+mj-lt"/>
                <a:ea typeface="+mj-ea"/>
                <a:cs typeface="+mj-cs"/>
              </a:rPr>
              <a:t> Available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47750" y="1636455"/>
            <a:ext cx="8415250" cy="4031873"/>
          </a:xfrm>
          <a:prstGeom prst="rect">
            <a:avLst/>
          </a:prstGeom>
          <a:noFill/>
        </p:spPr>
        <p:txBody>
          <a:bodyPr wrap="square" rtlCol="0">
            <a:spAutoFit/>
          </a:bodyPr>
          <a:lstStyle/>
          <a:p>
            <a:pPr algn="ctr"/>
            <a:r>
              <a:rPr lang="en-US" sz="3200" dirty="0" smtClean="0"/>
              <a:t>Balancing of the Flywheel/Pressure Plate assembly is $150 (for either gearbox). This allows for dynamic balancing of propeller on the aircraft.</a:t>
            </a:r>
          </a:p>
          <a:p>
            <a:pPr algn="ctr"/>
            <a:endParaRPr lang="en-US" sz="3200" dirty="0" smtClean="0"/>
          </a:p>
          <a:p>
            <a:pPr algn="ctr"/>
            <a:r>
              <a:rPr lang="en-US" sz="3200" dirty="0" smtClean="0"/>
              <a:t>Other repairs, parts, up grades, resurfacing, etc. are extra. Call or email for pricing.</a:t>
            </a:r>
          </a:p>
          <a:p>
            <a:pPr algn="ctr"/>
            <a:endParaRPr lang="en-US" sz="3200" dirty="0" smtClean="0"/>
          </a:p>
          <a:p>
            <a:pPr algn="ctr"/>
            <a:r>
              <a:rPr lang="en-US" sz="3200" dirty="0" smtClean="0"/>
              <a:t>Cost of S&amp;H is extra.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List of Improvements Since 2012</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95350" y="1295400"/>
            <a:ext cx="8720050" cy="4832092"/>
          </a:xfrm>
          <a:prstGeom prst="rect">
            <a:avLst/>
          </a:prstGeom>
          <a:noFill/>
        </p:spPr>
        <p:txBody>
          <a:bodyPr wrap="square" rtlCol="0">
            <a:spAutoFit/>
          </a:bodyPr>
          <a:lstStyle/>
          <a:p>
            <a:pPr marL="514350" indent="-514350">
              <a:buFont typeface="+mj-lt"/>
              <a:buAutoNum type="arabicPeriod"/>
            </a:pPr>
            <a:r>
              <a:rPr lang="en-US" sz="2800" dirty="0" smtClean="0"/>
              <a:t>Added input shaft and propeller shaft seal retainers.</a:t>
            </a:r>
          </a:p>
          <a:p>
            <a:pPr marL="514350" indent="-514350">
              <a:buFont typeface="+mj-lt"/>
              <a:buAutoNum type="arabicPeriod"/>
            </a:pPr>
            <a:r>
              <a:rPr lang="en-US" sz="2800" dirty="0" smtClean="0"/>
              <a:t>Solved oil foaming with testing of 4 lubricants and 3 oil filters with new factory recommendations.</a:t>
            </a:r>
          </a:p>
          <a:p>
            <a:pPr marL="514350" indent="-514350">
              <a:buFont typeface="+mj-lt"/>
              <a:buAutoNum type="arabicPeriod"/>
            </a:pPr>
            <a:r>
              <a:rPr lang="en-US" sz="2800" dirty="0" smtClean="0">
                <a:solidFill>
                  <a:srgbClr val="0070C0"/>
                </a:solidFill>
              </a:rPr>
              <a:t>Relocated breather to  improve case ventilation. Then refined the locations allowing increased oil capacity for better cooling and reserve oil margins.</a:t>
            </a:r>
          </a:p>
          <a:p>
            <a:pPr marL="514350" indent="-514350">
              <a:buFont typeface="+mj-lt"/>
              <a:buAutoNum type="arabicPeriod"/>
            </a:pPr>
            <a:r>
              <a:rPr lang="en-US" sz="2800" dirty="0" smtClean="0">
                <a:solidFill>
                  <a:srgbClr val="0070C0"/>
                </a:solidFill>
              </a:rPr>
              <a:t>Improved pressure plate design to increase RPM limits for safety margins beyond the RPM limits of propellers .</a:t>
            </a:r>
          </a:p>
          <a:p>
            <a:pPr marL="514350" indent="-514350">
              <a:buFont typeface="+mj-lt"/>
              <a:buAutoNum type="arabicPeriod"/>
            </a:pPr>
            <a:r>
              <a:rPr lang="en-US" sz="2800" dirty="0" smtClean="0"/>
              <a:t>Upgraded clutch weight material and added protective lubricant coating on fingers eliminating wear and rust for smoother long term clutch operation.</a:t>
            </a:r>
          </a:p>
        </p:txBody>
      </p:sp>
      <p:sp>
        <p:nvSpPr>
          <p:cNvPr id="6" name="TextBox 5"/>
          <p:cNvSpPr txBox="1"/>
          <p:nvPr/>
        </p:nvSpPr>
        <p:spPr>
          <a:xfrm>
            <a:off x="2557550" y="6324600"/>
            <a:ext cx="4148050" cy="400110"/>
          </a:xfrm>
          <a:prstGeom prst="rect">
            <a:avLst/>
          </a:prstGeom>
          <a:noFill/>
        </p:spPr>
        <p:txBody>
          <a:bodyPr wrap="square" rtlCol="0">
            <a:spAutoFit/>
          </a:bodyPr>
          <a:lstStyle/>
          <a:p>
            <a:pPr marL="514350" indent="-514350" algn="ctr"/>
            <a:r>
              <a:rPr lang="en-US" sz="2000" dirty="0" smtClean="0">
                <a:solidFill>
                  <a:srgbClr val="0070C0"/>
                </a:solidFill>
              </a:rPr>
              <a:t>(Items in blue require factory rework.)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350" y="1066800"/>
            <a:ext cx="8720050" cy="5262979"/>
          </a:xfrm>
          <a:prstGeom prst="rect">
            <a:avLst/>
          </a:prstGeom>
          <a:noFill/>
        </p:spPr>
        <p:txBody>
          <a:bodyPr wrap="square" rtlCol="0">
            <a:spAutoFit/>
          </a:bodyPr>
          <a:lstStyle/>
          <a:p>
            <a:pPr marL="514350" indent="-514350">
              <a:buFont typeface="+mj-lt"/>
              <a:buAutoNum type="arabicPeriod" startAt="6"/>
            </a:pPr>
            <a:r>
              <a:rPr lang="en-US" sz="2800" dirty="0" smtClean="0">
                <a:solidFill>
                  <a:srgbClr val="0070C0"/>
                </a:solidFill>
              </a:rPr>
              <a:t>Upgraded all seals and O-rings to Viton for greater temperature range and increased wear resistance on shafts. </a:t>
            </a:r>
            <a:r>
              <a:rPr lang="en-US" sz="2000" dirty="0" smtClean="0">
                <a:solidFill>
                  <a:srgbClr val="0070C0"/>
                </a:solidFill>
              </a:rPr>
              <a:t>(Increases service life by over 10 times).</a:t>
            </a:r>
          </a:p>
          <a:p>
            <a:pPr marL="514350" indent="-514350">
              <a:buFont typeface="+mj-lt"/>
              <a:buAutoNum type="arabicPeriod" startAt="6"/>
            </a:pPr>
            <a:r>
              <a:rPr lang="en-US" sz="2800" dirty="0" smtClean="0">
                <a:solidFill>
                  <a:srgbClr val="0070C0"/>
                </a:solidFill>
              </a:rPr>
              <a:t>Added separate oil fill plugs and drain plugs with high temperature permanent magnets.</a:t>
            </a:r>
          </a:p>
          <a:p>
            <a:pPr marL="514350" indent="-514350">
              <a:buFont typeface="+mj-lt"/>
              <a:buAutoNum type="arabicPeriod" startAt="6"/>
            </a:pPr>
            <a:r>
              <a:rPr lang="en-US" sz="2800" dirty="0" smtClean="0">
                <a:solidFill>
                  <a:srgbClr val="0070C0"/>
                </a:solidFill>
              </a:rPr>
              <a:t>Added a dipstick then upgraded to an oil sight tube designed with durable long life materials to easily check oil level visually through the front of the cowling.</a:t>
            </a:r>
          </a:p>
          <a:p>
            <a:pPr marL="514350" indent="-514350">
              <a:buFont typeface="+mj-lt"/>
              <a:buAutoNum type="arabicPeriod" startAt="6"/>
            </a:pPr>
            <a:r>
              <a:rPr lang="en-US" sz="2800" dirty="0" smtClean="0"/>
              <a:t>Moved oil filter to a new mounting plate eliminating two fatigue points in the old mounting system.</a:t>
            </a:r>
          </a:p>
          <a:p>
            <a:pPr marL="514350" indent="-514350">
              <a:buFont typeface="+mj-lt"/>
              <a:buAutoNum type="arabicPeriod" startAt="6"/>
            </a:pPr>
            <a:r>
              <a:rPr lang="en-US" sz="2800" dirty="0" smtClean="0">
                <a:solidFill>
                  <a:srgbClr val="0070C0"/>
                </a:solidFill>
              </a:rPr>
              <a:t>Redesigned flywheel finger mounting method for easier installation and maintenance.</a:t>
            </a:r>
          </a:p>
        </p:txBody>
      </p:sp>
      <p:sp>
        <p:nvSpPr>
          <p:cNvPr id="5" name="Title 1"/>
          <p:cNvSpPr txBox="1">
            <a:spLocks/>
          </p:cNvSpPr>
          <p:nvPr/>
        </p:nvSpPr>
        <p:spPr>
          <a:xfrm>
            <a:off x="685800" y="152400"/>
            <a:ext cx="7772400" cy="914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a:noFill/>
                </a:ln>
                <a:solidFill>
                  <a:schemeClr val="tx1"/>
                </a:solidFill>
                <a:effectLst/>
                <a:uLnTx/>
                <a:uFillTx/>
                <a:latin typeface="+mj-lt"/>
                <a:ea typeface="+mj-ea"/>
                <a:cs typeface="+mj-cs"/>
              </a:rPr>
              <a:t>List of Improvements to Date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(continued)</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557550" y="6324600"/>
            <a:ext cx="4148050" cy="400110"/>
          </a:xfrm>
          <a:prstGeom prst="rect">
            <a:avLst/>
          </a:prstGeom>
          <a:noFill/>
        </p:spPr>
        <p:txBody>
          <a:bodyPr wrap="square" rtlCol="0">
            <a:spAutoFit/>
          </a:bodyPr>
          <a:lstStyle/>
          <a:p>
            <a:pPr marL="514350" indent="-514350" algn="ctr"/>
            <a:r>
              <a:rPr lang="en-US" sz="2000" dirty="0" smtClean="0">
                <a:solidFill>
                  <a:srgbClr val="0070C0"/>
                </a:solidFill>
              </a:rPr>
              <a:t>(Items in blue require factory rework.)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416" y="152400"/>
            <a:ext cx="6047168" cy="769441"/>
          </a:xfrm>
        </p:spPr>
        <p:txBody>
          <a:bodyPr wrap="none">
            <a:spAutoFit/>
          </a:bodyPr>
          <a:lstStyle/>
          <a:p>
            <a:r>
              <a:rPr lang="en-US" b="1" dirty="0" smtClean="0"/>
              <a:t>Price Changes Since 2011</a:t>
            </a:r>
            <a:endParaRPr lang="en-US" b="1" dirty="0"/>
          </a:p>
        </p:txBody>
      </p:sp>
      <p:sp>
        <p:nvSpPr>
          <p:cNvPr id="4" name="TextBox 3"/>
          <p:cNvSpPr txBox="1"/>
          <p:nvPr/>
        </p:nvSpPr>
        <p:spPr>
          <a:xfrm>
            <a:off x="423950" y="914400"/>
            <a:ext cx="8415250" cy="5847755"/>
          </a:xfrm>
          <a:prstGeom prst="rect">
            <a:avLst/>
          </a:prstGeom>
          <a:noFill/>
        </p:spPr>
        <p:txBody>
          <a:bodyPr wrap="square" rtlCol="0">
            <a:spAutoFit/>
          </a:bodyPr>
          <a:lstStyle/>
          <a:p>
            <a:pPr marL="514350" indent="-514350"/>
            <a:r>
              <a:rPr lang="en-US" sz="2400" dirty="0" smtClean="0"/>
              <a:t>Under Geared Drives - as of May 2011;</a:t>
            </a:r>
          </a:p>
          <a:p>
            <a:pPr marL="514350" indent="-514350"/>
            <a:r>
              <a:rPr lang="en-US" sz="2400" dirty="0" smtClean="0"/>
              <a:t>		BW350 = $13,500</a:t>
            </a:r>
          </a:p>
          <a:p>
            <a:pPr marL="514350" indent="-514350"/>
            <a:r>
              <a:rPr lang="en-US" sz="2400" dirty="0" smtClean="0"/>
              <a:t>		200Z = $6,500   </a:t>
            </a:r>
            <a:r>
              <a:rPr lang="en-US" sz="2000" dirty="0" smtClean="0"/>
              <a:t>(introductory price was below cost)</a:t>
            </a:r>
          </a:p>
          <a:p>
            <a:pPr marL="514350" indent="-514350"/>
            <a:r>
              <a:rPr lang="en-US" sz="2400" dirty="0" smtClean="0"/>
              <a:t>		Firewall Forward BW350 w/ LS1 = $35,000</a:t>
            </a:r>
          </a:p>
          <a:p>
            <a:pPr marL="514350" indent="-514350"/>
            <a:endParaRPr lang="en-US" sz="1000" dirty="0" smtClean="0"/>
          </a:p>
          <a:p>
            <a:pPr marL="514350" indent="-514350"/>
            <a:r>
              <a:rPr lang="en-US" sz="2400" dirty="0" smtClean="0"/>
              <a:t>Under Auto PSRU’s - Current;</a:t>
            </a:r>
          </a:p>
          <a:p>
            <a:pPr marL="514350" indent="-514350"/>
            <a:r>
              <a:rPr lang="en-US" sz="2400" dirty="0" smtClean="0"/>
              <a:t>		BW350b costs $15,100   </a:t>
            </a:r>
            <a:r>
              <a:rPr lang="en-US" dirty="0" smtClean="0"/>
              <a:t>(+$1,600   +12%)</a:t>
            </a:r>
          </a:p>
          <a:p>
            <a:pPr marL="514350" indent="-514350"/>
            <a:r>
              <a:rPr lang="en-US" sz="2400" dirty="0" smtClean="0"/>
              <a:t>		200Za costs $10,100  </a:t>
            </a:r>
            <a:r>
              <a:rPr lang="en-US" sz="3200" dirty="0" smtClean="0"/>
              <a:t> </a:t>
            </a:r>
            <a:r>
              <a:rPr lang="en-US" dirty="0" smtClean="0"/>
              <a:t>(+$3,600   +12% from were it should have been)</a:t>
            </a:r>
          </a:p>
          <a:p>
            <a:pPr marL="514350" indent="-514350"/>
            <a:r>
              <a:rPr lang="en-US" sz="2400" dirty="0" smtClean="0"/>
              <a:t>		Firewall Forward BW350b w/LS3 = $39,200   </a:t>
            </a:r>
            <a:r>
              <a:rPr lang="en-US" sz="2000" dirty="0" smtClean="0"/>
              <a:t>(+$4,200 +12%)</a:t>
            </a:r>
          </a:p>
          <a:p>
            <a:pPr marL="514350" indent="-514350"/>
            <a:endParaRPr lang="en-US" sz="1000" dirty="0" smtClean="0"/>
          </a:p>
          <a:p>
            <a:pPr marL="514350" indent="-514350"/>
            <a:r>
              <a:rPr lang="en-US" sz="2400" dirty="0" smtClean="0"/>
              <a:t>These 12% price increases covered large increases in aluminum for the cases and steel that impacted the cost of bearings, shafts, hardware, etc.</a:t>
            </a:r>
          </a:p>
          <a:p>
            <a:pPr marL="514350" indent="-514350"/>
            <a:endParaRPr lang="en-US" sz="1000" dirty="0" smtClean="0"/>
          </a:p>
          <a:p>
            <a:pPr marL="514350" indent="-514350"/>
            <a:r>
              <a:rPr lang="en-US" sz="2400" dirty="0" smtClean="0"/>
              <a:t>The cost of developing, testing, and implementation of all the design improvements on the previous two pages have been absorbed without any additional price increases.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8165" y="152400"/>
            <a:ext cx="6409833" cy="769441"/>
          </a:xfrm>
        </p:spPr>
        <p:txBody>
          <a:bodyPr wrap="none">
            <a:spAutoFit/>
          </a:bodyPr>
          <a:lstStyle/>
          <a:p>
            <a:r>
              <a:rPr lang="en-US" b="1" dirty="0" smtClean="0"/>
              <a:t>Even Bigger Developments</a:t>
            </a:r>
            <a:endParaRPr lang="en-US" b="1" dirty="0"/>
          </a:p>
        </p:txBody>
      </p:sp>
      <p:sp>
        <p:nvSpPr>
          <p:cNvPr id="5" name="TextBox 4"/>
          <p:cNvSpPr txBox="1"/>
          <p:nvPr/>
        </p:nvSpPr>
        <p:spPr>
          <a:xfrm>
            <a:off x="347750" y="1296174"/>
            <a:ext cx="8415250" cy="4647426"/>
          </a:xfrm>
          <a:prstGeom prst="rect">
            <a:avLst/>
          </a:prstGeom>
          <a:noFill/>
        </p:spPr>
        <p:txBody>
          <a:bodyPr wrap="square" rtlCol="0">
            <a:spAutoFit/>
          </a:bodyPr>
          <a:lstStyle/>
          <a:p>
            <a:pPr algn="ctr"/>
            <a:r>
              <a:rPr lang="en-US" sz="3200" b="1" dirty="0" smtClean="0"/>
              <a:t>New Mazda Rotary Conversion – Firewall Forward Installation</a:t>
            </a:r>
          </a:p>
          <a:p>
            <a:pPr algn="ctr"/>
            <a:r>
              <a:rPr lang="en-US" sz="2400" dirty="0" smtClean="0"/>
              <a:t>On Display in the Workshop Tent</a:t>
            </a:r>
          </a:p>
          <a:p>
            <a:pPr algn="ctr"/>
            <a:endParaRPr lang="en-US" sz="2400" dirty="0" smtClean="0"/>
          </a:p>
          <a:p>
            <a:pPr algn="ctr"/>
            <a:r>
              <a:rPr lang="en-US" sz="3200" b="1" dirty="0" smtClean="0"/>
              <a:t>New Subaru EJ25 and EZ30 Firewall Forward Installations</a:t>
            </a:r>
          </a:p>
          <a:p>
            <a:pPr algn="ctr"/>
            <a:r>
              <a:rPr lang="en-US" sz="2400" dirty="0" smtClean="0"/>
              <a:t>This new installation design is totally different, its lighter than the Eggenfellner installation, and eliminates it’s propeller wobble.</a:t>
            </a:r>
          </a:p>
          <a:p>
            <a:pPr algn="ctr"/>
            <a:r>
              <a:rPr lang="en-US" sz="2400" dirty="0" smtClean="0"/>
              <a:t>The first EZ30 for an RV-7A will be on display at AirVenture</a:t>
            </a:r>
          </a:p>
          <a:p>
            <a:pPr algn="ctr"/>
            <a:endParaRPr lang="en-US" sz="2400" dirty="0" smtClean="0"/>
          </a:p>
          <a:p>
            <a:pPr algn="ctr"/>
            <a:r>
              <a:rPr lang="en-US" sz="2400" dirty="0" smtClean="0"/>
              <a:t>All 3 Being Fine Tuned In Our New Facilities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8165" y="152400"/>
            <a:ext cx="6409833" cy="769441"/>
          </a:xfrm>
        </p:spPr>
        <p:txBody>
          <a:bodyPr wrap="none">
            <a:spAutoFit/>
          </a:bodyPr>
          <a:lstStyle/>
          <a:p>
            <a:r>
              <a:rPr lang="en-US" b="1" dirty="0" smtClean="0"/>
              <a:t>Even Bigger Developments</a:t>
            </a:r>
            <a:endParaRPr lang="en-US" b="1" dirty="0"/>
          </a:p>
        </p:txBody>
      </p:sp>
      <p:sp>
        <p:nvSpPr>
          <p:cNvPr id="5" name="TextBox 4"/>
          <p:cNvSpPr txBox="1"/>
          <p:nvPr/>
        </p:nvSpPr>
        <p:spPr>
          <a:xfrm>
            <a:off x="347750" y="1296174"/>
            <a:ext cx="8567650" cy="5016758"/>
          </a:xfrm>
          <a:prstGeom prst="rect">
            <a:avLst/>
          </a:prstGeom>
          <a:noFill/>
        </p:spPr>
        <p:txBody>
          <a:bodyPr wrap="square" rtlCol="0">
            <a:spAutoFit/>
          </a:bodyPr>
          <a:lstStyle/>
          <a:p>
            <a:pPr algn="ctr"/>
            <a:r>
              <a:rPr lang="en-US" sz="3200" b="1" dirty="0" smtClean="0"/>
              <a:t>New Mazda Rotary Conversion</a:t>
            </a:r>
          </a:p>
          <a:p>
            <a:endParaRPr lang="en-US" sz="2400" dirty="0" smtClean="0"/>
          </a:p>
          <a:p>
            <a:pPr marL="457200" indent="-457200">
              <a:buFont typeface="+mj-lt"/>
              <a:buAutoNum type="arabicPeriod"/>
            </a:pPr>
            <a:r>
              <a:rPr lang="en-US" sz="2400" dirty="0" smtClean="0"/>
              <a:t>Rebuilt 13B – Non-Turbo or Turbo Normalized.</a:t>
            </a:r>
          </a:p>
          <a:p>
            <a:pPr marL="457200" indent="-457200">
              <a:buFont typeface="+mj-lt"/>
              <a:buAutoNum type="arabicPeriod"/>
            </a:pPr>
            <a:r>
              <a:rPr lang="en-US" sz="2400" dirty="0" smtClean="0"/>
              <a:t>Updated Seals.</a:t>
            </a:r>
          </a:p>
          <a:p>
            <a:pPr marL="457200" indent="-457200">
              <a:buFont typeface="+mj-lt"/>
              <a:buAutoNum type="arabicPeriod"/>
            </a:pPr>
            <a:r>
              <a:rPr lang="en-US" sz="2400" dirty="0" smtClean="0"/>
              <a:t>Oil cooler.</a:t>
            </a:r>
          </a:p>
          <a:p>
            <a:pPr marL="457200" indent="-457200">
              <a:buFont typeface="+mj-lt"/>
              <a:buAutoNum type="arabicPeriod"/>
            </a:pPr>
            <a:r>
              <a:rPr lang="en-US" sz="2400" dirty="0" smtClean="0"/>
              <a:t>Intake and Exhaust Porting &amp; Polishing.</a:t>
            </a:r>
          </a:p>
          <a:p>
            <a:pPr marL="457200" indent="-457200">
              <a:buFont typeface="+mj-lt"/>
              <a:buAutoNum type="arabicPeriod"/>
            </a:pPr>
            <a:r>
              <a:rPr lang="en-US" sz="2400" dirty="0" smtClean="0"/>
              <a:t>Water Pump and 70 amp Alternator.</a:t>
            </a:r>
          </a:p>
          <a:p>
            <a:pPr marL="457200" indent="-457200">
              <a:buFont typeface="+mj-lt"/>
              <a:buAutoNum type="arabicPeriod"/>
            </a:pPr>
            <a:r>
              <a:rPr lang="en-US" sz="2400" dirty="0" smtClean="0"/>
              <a:t>ECU Controlled Ignition and Fuel Injection.</a:t>
            </a:r>
          </a:p>
          <a:p>
            <a:pPr marL="457200" indent="-457200">
              <a:buFont typeface="+mj-lt"/>
              <a:buAutoNum type="arabicPeriod"/>
            </a:pPr>
            <a:r>
              <a:rPr lang="en-US" sz="2400" dirty="0" smtClean="0"/>
              <a:t>Turbo Normalized 200 HP &amp; 190 Tq @ 7,600 RPM to 18,000+ Ft with automatic manifold pressure control.</a:t>
            </a:r>
          </a:p>
          <a:p>
            <a:pPr marL="457200" indent="-457200">
              <a:buFont typeface="+mj-lt"/>
              <a:buAutoNum type="arabicPeriod"/>
            </a:pPr>
            <a:r>
              <a:rPr lang="en-US" sz="2400" dirty="0" smtClean="0"/>
              <a:t>Non-Turbo 180 HP &amp; 160 Tq @ 7,600 RPM at sea level.</a:t>
            </a:r>
          </a:p>
          <a:p>
            <a:pPr marL="457200" indent="-457200">
              <a:buFont typeface="+mj-lt"/>
              <a:buAutoNum type="arabicPeriod"/>
            </a:pPr>
            <a:r>
              <a:rPr lang="en-US" sz="2400" dirty="0" smtClean="0"/>
              <a:t>Turbo Normalized turn key wet weight 340 lbs.</a:t>
            </a:r>
          </a:p>
          <a:p>
            <a:pPr marL="457200" indent="-457200">
              <a:buFont typeface="+mj-lt"/>
              <a:buAutoNum type="arabicPeriod"/>
            </a:pPr>
            <a:r>
              <a:rPr lang="en-US" sz="2400" dirty="0" smtClean="0"/>
              <a:t>Non-Turbo turn key wet weight 300 lbs.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8165" y="152400"/>
            <a:ext cx="6409833" cy="769441"/>
          </a:xfrm>
        </p:spPr>
        <p:txBody>
          <a:bodyPr wrap="none">
            <a:spAutoFit/>
          </a:bodyPr>
          <a:lstStyle/>
          <a:p>
            <a:r>
              <a:rPr lang="en-US" b="1" dirty="0" smtClean="0"/>
              <a:t>Even Bigger Developments</a:t>
            </a:r>
            <a:endParaRPr lang="en-US" b="1" dirty="0"/>
          </a:p>
        </p:txBody>
      </p:sp>
      <p:sp>
        <p:nvSpPr>
          <p:cNvPr id="5" name="TextBox 4"/>
          <p:cNvSpPr txBox="1"/>
          <p:nvPr/>
        </p:nvSpPr>
        <p:spPr>
          <a:xfrm>
            <a:off x="304800" y="917912"/>
            <a:ext cx="8534400" cy="5570756"/>
          </a:xfrm>
          <a:prstGeom prst="rect">
            <a:avLst/>
          </a:prstGeom>
          <a:noFill/>
        </p:spPr>
        <p:txBody>
          <a:bodyPr wrap="square" rtlCol="0">
            <a:spAutoFit/>
          </a:bodyPr>
          <a:lstStyle/>
          <a:p>
            <a:pPr algn="ctr"/>
            <a:r>
              <a:rPr lang="en-US" sz="3200" b="1" dirty="0" smtClean="0"/>
              <a:t>Subaru EZ30</a:t>
            </a:r>
          </a:p>
          <a:p>
            <a:pPr algn="ctr"/>
            <a:endParaRPr lang="en-US" sz="1000" dirty="0" smtClean="0"/>
          </a:p>
          <a:p>
            <a:pPr marL="457200" lvl="0" indent="-457200">
              <a:buFont typeface="+mj-lt"/>
              <a:buAutoNum type="arabicPeriod"/>
            </a:pPr>
            <a:r>
              <a:rPr lang="en-US" sz="2200" dirty="0" smtClean="0">
                <a:latin typeface="Arial" pitchFamily="34" charset="0"/>
                <a:cs typeface="Arial" pitchFamily="34" charset="0"/>
              </a:rPr>
              <a:t>Cross drilled crank.</a:t>
            </a:r>
          </a:p>
          <a:p>
            <a:pPr marL="457200" lvl="0" indent="-457200">
              <a:buFont typeface="+mj-lt"/>
              <a:buAutoNum type="arabicPeriod"/>
            </a:pPr>
            <a:r>
              <a:rPr lang="en-US" sz="2200" dirty="0" smtClean="0">
                <a:latin typeface="Arial" pitchFamily="34" charset="0"/>
                <a:cs typeface="Arial" pitchFamily="34" charset="0"/>
              </a:rPr>
              <a:t>Steel head gaskets.</a:t>
            </a:r>
          </a:p>
          <a:p>
            <a:pPr marL="457200" lvl="0" indent="-457200">
              <a:buFont typeface="+mj-lt"/>
              <a:buAutoNum type="arabicPeriod"/>
            </a:pPr>
            <a:r>
              <a:rPr lang="en-US" sz="2200" dirty="0" smtClean="0">
                <a:latin typeface="Arial" pitchFamily="34" charset="0"/>
                <a:cs typeface="Arial" pitchFamily="34" charset="0"/>
              </a:rPr>
              <a:t>No VVT (Variable Valve Timing).</a:t>
            </a:r>
          </a:p>
          <a:p>
            <a:pPr marL="457200" lvl="0" indent="-457200">
              <a:buFont typeface="+mj-lt"/>
              <a:buAutoNum type="arabicPeriod"/>
            </a:pPr>
            <a:r>
              <a:rPr lang="en-US" sz="2200" dirty="0" smtClean="0">
                <a:latin typeface="Arial" pitchFamily="34" charset="0"/>
                <a:cs typeface="Arial" pitchFamily="34" charset="0"/>
              </a:rPr>
              <a:t>Inconel exhaust valves.</a:t>
            </a:r>
          </a:p>
          <a:p>
            <a:pPr marL="457200" lvl="0" indent="-457200">
              <a:buFont typeface="+mj-lt"/>
              <a:buAutoNum type="arabicPeriod"/>
            </a:pPr>
            <a:r>
              <a:rPr lang="en-US" sz="2200" dirty="0" smtClean="0">
                <a:latin typeface="Arial" pitchFamily="34" charset="0"/>
                <a:cs typeface="Arial" pitchFamily="34" charset="0"/>
              </a:rPr>
              <a:t>Stainless intake valves.</a:t>
            </a:r>
          </a:p>
          <a:p>
            <a:pPr marL="457200" lvl="0" indent="-457200">
              <a:buFont typeface="+mj-lt"/>
              <a:buAutoNum type="arabicPeriod"/>
            </a:pPr>
            <a:r>
              <a:rPr lang="en-US" sz="2200" dirty="0" smtClean="0">
                <a:latin typeface="Arial" pitchFamily="34" charset="0"/>
                <a:cs typeface="Arial" pitchFamily="34" charset="0"/>
              </a:rPr>
              <a:t>Upgraded pistons.</a:t>
            </a:r>
          </a:p>
          <a:p>
            <a:pPr marL="457200" lvl="0" indent="-457200">
              <a:buFont typeface="+mj-lt"/>
              <a:buAutoNum type="arabicPeriod"/>
            </a:pPr>
            <a:r>
              <a:rPr lang="en-US" sz="2200" dirty="0" smtClean="0">
                <a:latin typeface="Arial" pitchFamily="34" charset="0"/>
                <a:cs typeface="Arial" pitchFamily="34" charset="0"/>
              </a:rPr>
              <a:t>Upgraded oil pump.</a:t>
            </a:r>
          </a:p>
          <a:p>
            <a:pPr marL="457200" lvl="0" indent="-457200">
              <a:buFont typeface="+mj-lt"/>
              <a:buAutoNum type="arabicPeriod"/>
            </a:pPr>
            <a:r>
              <a:rPr lang="en-US" sz="2200" dirty="0" smtClean="0">
                <a:latin typeface="Arial" pitchFamily="34" charset="0"/>
                <a:cs typeface="Arial" pitchFamily="34" charset="0"/>
              </a:rPr>
              <a:t>Hardened performance bearings.</a:t>
            </a:r>
          </a:p>
          <a:p>
            <a:pPr marL="457200" lvl="0" indent="-457200">
              <a:buFont typeface="+mj-lt"/>
              <a:buAutoNum type="arabicPeriod"/>
            </a:pPr>
            <a:r>
              <a:rPr lang="en-US" sz="2200" dirty="0" smtClean="0">
                <a:latin typeface="Arial" pitchFamily="34" charset="0"/>
                <a:cs typeface="Arial" pitchFamily="34" charset="0"/>
              </a:rPr>
              <a:t>Upgraded timing chain system.</a:t>
            </a:r>
          </a:p>
          <a:p>
            <a:pPr marL="457200" lvl="0" indent="-457200">
              <a:buFont typeface="+mj-lt"/>
              <a:buAutoNum type="arabicPeriod"/>
            </a:pPr>
            <a:r>
              <a:rPr lang="en-US" sz="2200" dirty="0" smtClean="0">
                <a:latin typeface="Arial" pitchFamily="34" charset="0"/>
                <a:cs typeface="Arial" pitchFamily="34" charset="0"/>
              </a:rPr>
              <a:t>ECU tuned for aircraft application w/wideband O2 sensor.</a:t>
            </a:r>
          </a:p>
          <a:p>
            <a:pPr marL="457200" indent="-457200">
              <a:buFont typeface="+mj-lt"/>
              <a:buAutoNum type="arabicPeriod"/>
            </a:pPr>
            <a:r>
              <a:rPr lang="en-US" sz="2200" dirty="0" smtClean="0">
                <a:latin typeface="Arial" pitchFamily="34" charset="0"/>
                <a:cs typeface="Arial" pitchFamily="34" charset="0"/>
              </a:rPr>
              <a:t>230 hp &amp; 230 tq peak power @ 3600 to 4000 rpm with “flat” torque curve*.</a:t>
            </a:r>
          </a:p>
          <a:p>
            <a:pPr marL="457200" indent="-457200"/>
            <a:endParaRPr lang="en-US" sz="1000" dirty="0" smtClean="0"/>
          </a:p>
          <a:p>
            <a:pPr algn="ctr"/>
            <a:r>
              <a:rPr lang="en-US" sz="2400" b="1" dirty="0" smtClean="0"/>
              <a:t>EZ30 performance of 230 HP &amp; 230 Ft-lb Tq @ 3600 to 4000* RPM</a:t>
            </a:r>
          </a:p>
          <a:p>
            <a:pPr algn="ctr"/>
            <a:r>
              <a:rPr lang="en-US" sz="1600" b="1" dirty="0" smtClean="0"/>
              <a:t>*Tuning tests </a:t>
            </a:r>
            <a:r>
              <a:rPr lang="en-US" sz="1600" b="1" dirty="0" smtClean="0"/>
              <a:t>on</a:t>
            </a:r>
            <a:r>
              <a:rPr lang="en-US" sz="1600" b="1" dirty="0" smtClean="0"/>
              <a:t> </a:t>
            </a:r>
            <a:r>
              <a:rPr lang="en-US" sz="1600" b="1" dirty="0" smtClean="0"/>
              <a:t>a dyno will determine the final performance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362200"/>
            <a:ext cx="8458200" cy="4114800"/>
          </a:xfrm>
        </p:spPr>
        <p:txBody>
          <a:bodyPr>
            <a:noAutofit/>
          </a:bodyPr>
          <a:lstStyle/>
          <a:p>
            <a:pPr marL="514350" indent="-514350" algn="l">
              <a:buFont typeface="+mj-lt"/>
              <a:buAutoNum type="arabicPeriod"/>
            </a:pPr>
            <a:r>
              <a:rPr lang="en-US" dirty="0" smtClean="0">
                <a:solidFill>
                  <a:schemeClr val="tx1"/>
                </a:solidFill>
              </a:rPr>
              <a:t>Currently the Finger Mounting Bolts go through the back side of the Flywheel and thread into the base of the Fingers.</a:t>
            </a:r>
          </a:p>
          <a:p>
            <a:pPr marL="514350" indent="-514350" algn="l">
              <a:buFont typeface="+mj-lt"/>
              <a:buAutoNum type="arabicPeriod"/>
            </a:pPr>
            <a:r>
              <a:rPr lang="en-US" dirty="0" smtClean="0">
                <a:solidFill>
                  <a:schemeClr val="tx1"/>
                </a:solidFill>
              </a:rPr>
              <a:t>The flywheel must be bolted to the crankshaft first followed by the rest of the clutch assembly parts.</a:t>
            </a:r>
          </a:p>
          <a:p>
            <a:pPr marL="514350" indent="-514350" algn="l">
              <a:buFont typeface="+mj-lt"/>
              <a:buAutoNum type="arabicPeriod"/>
            </a:pPr>
            <a:r>
              <a:rPr lang="en-US" dirty="0" smtClean="0">
                <a:solidFill>
                  <a:schemeClr val="tx1"/>
                </a:solidFill>
              </a:rPr>
              <a:t>This causes limited access to the bolt head creating installation and maintenance issues.</a:t>
            </a:r>
            <a:endParaRPr lang="en-US" dirty="0">
              <a:solidFill>
                <a:schemeClr val="tx1"/>
              </a:solidFill>
            </a:endParaRPr>
          </a:p>
        </p:txBody>
      </p:sp>
      <p:sp>
        <p:nvSpPr>
          <p:cNvPr id="4" name="TextBox 3"/>
          <p:cNvSpPr txBox="1"/>
          <p:nvPr/>
        </p:nvSpPr>
        <p:spPr>
          <a:xfrm>
            <a:off x="609600" y="381000"/>
            <a:ext cx="7848600" cy="1815882"/>
          </a:xfrm>
          <a:prstGeom prst="rect">
            <a:avLst/>
          </a:prstGeom>
          <a:noFill/>
        </p:spPr>
        <p:txBody>
          <a:bodyPr wrap="square" rtlCol="0">
            <a:spAutoFit/>
          </a:bodyPr>
          <a:lstStyle/>
          <a:p>
            <a:pPr algn="ctr"/>
            <a:r>
              <a:rPr lang="en-US" sz="4000" b="1" dirty="0" smtClean="0">
                <a:solidFill>
                  <a:schemeClr val="tx1"/>
                </a:solidFill>
              </a:rPr>
              <a:t>UPDATE GOALS:</a:t>
            </a:r>
          </a:p>
          <a:p>
            <a:pPr algn="ctr"/>
            <a:r>
              <a:rPr lang="en-US" sz="3600" b="1" dirty="0" smtClean="0">
                <a:solidFill>
                  <a:schemeClr val="tx1"/>
                </a:solidFill>
              </a:rPr>
              <a:t>Change how the Flywheel Fingers are installed to correct </a:t>
            </a:r>
            <a:r>
              <a:rPr lang="en-US" sz="3600" b="1" dirty="0" smtClean="0"/>
              <a:t>the following</a:t>
            </a:r>
            <a:r>
              <a:rPr lang="en-US" sz="3600" b="1" dirty="0" smtClean="0">
                <a:solidFill>
                  <a:schemeClr val="tx1"/>
                </a:solidFill>
              </a:rPr>
              <a:t>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8165" y="152400"/>
            <a:ext cx="6409833" cy="769441"/>
          </a:xfrm>
        </p:spPr>
        <p:txBody>
          <a:bodyPr wrap="none">
            <a:spAutoFit/>
          </a:bodyPr>
          <a:lstStyle/>
          <a:p>
            <a:r>
              <a:rPr lang="en-US" b="1" dirty="0" smtClean="0"/>
              <a:t>Even Bigger Developments</a:t>
            </a:r>
            <a:endParaRPr lang="en-US" b="1" dirty="0"/>
          </a:p>
        </p:txBody>
      </p:sp>
      <p:sp>
        <p:nvSpPr>
          <p:cNvPr id="5" name="TextBox 4"/>
          <p:cNvSpPr txBox="1"/>
          <p:nvPr/>
        </p:nvSpPr>
        <p:spPr>
          <a:xfrm>
            <a:off x="304800" y="917912"/>
            <a:ext cx="8534400" cy="5570756"/>
          </a:xfrm>
          <a:prstGeom prst="rect">
            <a:avLst/>
          </a:prstGeom>
          <a:noFill/>
        </p:spPr>
        <p:txBody>
          <a:bodyPr wrap="square" rtlCol="0">
            <a:spAutoFit/>
          </a:bodyPr>
          <a:lstStyle/>
          <a:p>
            <a:pPr algn="ctr"/>
            <a:r>
              <a:rPr lang="en-US" sz="3200" b="1" dirty="0" smtClean="0"/>
              <a:t>Subaru EJ25</a:t>
            </a:r>
          </a:p>
          <a:p>
            <a:pPr algn="ctr"/>
            <a:endParaRPr lang="en-US" sz="1000" dirty="0" smtClean="0"/>
          </a:p>
          <a:p>
            <a:pPr marL="457200" lvl="0" indent="-457200">
              <a:buFont typeface="+mj-lt"/>
              <a:buAutoNum type="arabicPeriod"/>
            </a:pPr>
            <a:r>
              <a:rPr lang="en-US" sz="2200" dirty="0" smtClean="0">
                <a:latin typeface="Arial" pitchFamily="34" charset="0"/>
                <a:cs typeface="Arial" pitchFamily="34" charset="0"/>
              </a:rPr>
              <a:t>Cross drilled crank.</a:t>
            </a:r>
          </a:p>
          <a:p>
            <a:pPr marL="457200" lvl="0" indent="-457200">
              <a:buFont typeface="+mj-lt"/>
              <a:buAutoNum type="arabicPeriod"/>
            </a:pPr>
            <a:r>
              <a:rPr lang="en-US" sz="2200" dirty="0" smtClean="0">
                <a:latin typeface="Arial" pitchFamily="34" charset="0"/>
                <a:cs typeface="Arial" pitchFamily="34" charset="0"/>
              </a:rPr>
              <a:t>Steel head gaskets.</a:t>
            </a:r>
          </a:p>
          <a:p>
            <a:pPr marL="457200" lvl="0" indent="-457200">
              <a:buFont typeface="+mj-lt"/>
              <a:buAutoNum type="arabicPeriod"/>
            </a:pPr>
            <a:r>
              <a:rPr lang="en-US" sz="2200" dirty="0" smtClean="0">
                <a:latin typeface="Arial" pitchFamily="34" charset="0"/>
                <a:cs typeface="Arial" pitchFamily="34" charset="0"/>
              </a:rPr>
              <a:t>No VVT (Variable Valve Timing).</a:t>
            </a:r>
          </a:p>
          <a:p>
            <a:pPr marL="457200" lvl="0" indent="-457200">
              <a:buFont typeface="+mj-lt"/>
              <a:buAutoNum type="arabicPeriod"/>
            </a:pPr>
            <a:r>
              <a:rPr lang="en-US" sz="2200" dirty="0" smtClean="0">
                <a:latin typeface="Arial" pitchFamily="34" charset="0"/>
                <a:cs typeface="Arial" pitchFamily="34" charset="0"/>
              </a:rPr>
              <a:t>Inconel exhaust valves.</a:t>
            </a:r>
          </a:p>
          <a:p>
            <a:pPr marL="457200" lvl="0" indent="-457200">
              <a:buFont typeface="+mj-lt"/>
              <a:buAutoNum type="arabicPeriod"/>
            </a:pPr>
            <a:r>
              <a:rPr lang="en-US" sz="2200" dirty="0" smtClean="0">
                <a:latin typeface="Arial" pitchFamily="34" charset="0"/>
                <a:cs typeface="Arial" pitchFamily="34" charset="0"/>
              </a:rPr>
              <a:t>Stainless intake valves.</a:t>
            </a:r>
          </a:p>
          <a:p>
            <a:pPr marL="457200" lvl="0" indent="-457200">
              <a:buFont typeface="+mj-lt"/>
              <a:buAutoNum type="arabicPeriod"/>
            </a:pPr>
            <a:r>
              <a:rPr lang="en-US" sz="2200" dirty="0" smtClean="0">
                <a:latin typeface="Arial" pitchFamily="34" charset="0"/>
                <a:cs typeface="Arial" pitchFamily="34" charset="0"/>
              </a:rPr>
              <a:t>Upgraded pistons.</a:t>
            </a:r>
          </a:p>
          <a:p>
            <a:pPr marL="457200" lvl="0" indent="-457200">
              <a:buFont typeface="+mj-lt"/>
              <a:buAutoNum type="arabicPeriod"/>
            </a:pPr>
            <a:r>
              <a:rPr lang="en-US" sz="2200" dirty="0" smtClean="0">
                <a:latin typeface="Arial" pitchFamily="34" charset="0"/>
                <a:cs typeface="Arial" pitchFamily="34" charset="0"/>
              </a:rPr>
              <a:t>Upgraded oil pump.</a:t>
            </a:r>
          </a:p>
          <a:p>
            <a:pPr marL="457200" lvl="0" indent="-457200">
              <a:buFont typeface="+mj-lt"/>
              <a:buAutoNum type="arabicPeriod"/>
            </a:pPr>
            <a:r>
              <a:rPr lang="en-US" sz="2200" dirty="0" smtClean="0">
                <a:latin typeface="Arial" pitchFamily="34" charset="0"/>
                <a:cs typeface="Arial" pitchFamily="34" charset="0"/>
              </a:rPr>
              <a:t>Hardened performance bearings.</a:t>
            </a:r>
          </a:p>
          <a:p>
            <a:pPr marL="457200" lvl="0" indent="-457200">
              <a:buFont typeface="+mj-lt"/>
              <a:buAutoNum type="arabicPeriod"/>
            </a:pPr>
            <a:r>
              <a:rPr lang="en-US" sz="2200" dirty="0" smtClean="0">
                <a:latin typeface="Arial" pitchFamily="34" charset="0"/>
                <a:cs typeface="Arial" pitchFamily="34" charset="0"/>
              </a:rPr>
              <a:t>Upgraded timing belt system.</a:t>
            </a:r>
          </a:p>
          <a:p>
            <a:pPr marL="457200" indent="-457200">
              <a:buFont typeface="+mj-lt"/>
              <a:buAutoNum type="arabicPeriod"/>
            </a:pPr>
            <a:r>
              <a:rPr lang="en-US" sz="2200" dirty="0" smtClean="0">
                <a:latin typeface="Arial" pitchFamily="34" charset="0"/>
                <a:cs typeface="Arial" pitchFamily="34" charset="0"/>
              </a:rPr>
              <a:t>ECU tuned for aircraft application w/wideband O2 sensor.</a:t>
            </a:r>
          </a:p>
          <a:p>
            <a:pPr marL="457200" indent="-457200">
              <a:buFont typeface="+mj-lt"/>
              <a:buAutoNum type="arabicPeriod"/>
            </a:pPr>
            <a:r>
              <a:rPr lang="en-US" sz="2200" dirty="0" smtClean="0">
                <a:latin typeface="Arial" pitchFamily="34" charset="0"/>
                <a:cs typeface="Arial" pitchFamily="34" charset="0"/>
              </a:rPr>
              <a:t>150 hp &amp; 170 tq peak power @ 3600 to 4000 rpm with “flat” torque curve*.</a:t>
            </a:r>
          </a:p>
          <a:p>
            <a:pPr marL="457200" indent="-457200"/>
            <a:endParaRPr lang="en-US" sz="1000" dirty="0" smtClean="0"/>
          </a:p>
          <a:p>
            <a:pPr marL="457200" indent="-457200" algn="ctr"/>
            <a:r>
              <a:rPr lang="en-US" sz="2400" b="1" dirty="0" smtClean="0"/>
              <a:t>EJ25 performance of 150 HP &amp; 170 Ft-lb Tq @ 3600 to 4000* RPM</a:t>
            </a:r>
          </a:p>
          <a:p>
            <a:pPr algn="ctr"/>
            <a:r>
              <a:rPr lang="en-US" sz="1600" b="1" dirty="0" smtClean="0"/>
              <a:t>*Tuning tests </a:t>
            </a:r>
            <a:r>
              <a:rPr lang="en-US" sz="1600" b="1" dirty="0" smtClean="0"/>
              <a:t>on</a:t>
            </a:r>
            <a:r>
              <a:rPr lang="en-US" sz="1600" b="1" dirty="0" smtClean="0"/>
              <a:t> </a:t>
            </a:r>
            <a:r>
              <a:rPr lang="en-US" sz="1600" b="1" dirty="0" smtClean="0"/>
              <a:t>a dyno will determine the final performance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8165" y="152400"/>
            <a:ext cx="6409833" cy="769441"/>
          </a:xfrm>
        </p:spPr>
        <p:txBody>
          <a:bodyPr wrap="none">
            <a:spAutoFit/>
          </a:bodyPr>
          <a:lstStyle/>
          <a:p>
            <a:r>
              <a:rPr lang="en-US" b="1" dirty="0" smtClean="0"/>
              <a:t>Even Bigger Developments</a:t>
            </a:r>
            <a:endParaRPr lang="en-US" b="1" dirty="0"/>
          </a:p>
        </p:txBody>
      </p:sp>
      <p:sp>
        <p:nvSpPr>
          <p:cNvPr id="5" name="TextBox 4"/>
          <p:cNvSpPr txBox="1"/>
          <p:nvPr/>
        </p:nvSpPr>
        <p:spPr>
          <a:xfrm>
            <a:off x="119150" y="1032331"/>
            <a:ext cx="8915400" cy="3662541"/>
          </a:xfrm>
          <a:prstGeom prst="rect">
            <a:avLst/>
          </a:prstGeom>
          <a:noFill/>
        </p:spPr>
        <p:txBody>
          <a:bodyPr wrap="square" rtlCol="0">
            <a:spAutoFit/>
          </a:bodyPr>
          <a:lstStyle/>
          <a:p>
            <a:pPr marL="963613" indent="-963613" algn="ctr"/>
            <a:endParaRPr lang="en-US" sz="1200" dirty="0" smtClean="0"/>
          </a:p>
          <a:p>
            <a:pPr marL="514350" indent="-514350" algn="ctr"/>
            <a:r>
              <a:rPr lang="en-US" sz="2800" b="1" dirty="0" smtClean="0"/>
              <a:t>The Subaru and Mazda parts will be offered three ways:</a:t>
            </a:r>
          </a:p>
          <a:p>
            <a:pPr marL="514350" indent="-514350" algn="ctr"/>
            <a:endParaRPr lang="en-US" sz="2400" b="1" dirty="0" smtClean="0"/>
          </a:p>
          <a:p>
            <a:pPr marL="514350" indent="-514350"/>
            <a:r>
              <a:rPr lang="en-US" sz="2400" dirty="0" smtClean="0"/>
              <a:t>1)  As a 200Za with Engine Adapter Plate – </a:t>
            </a:r>
            <a:r>
              <a:rPr lang="en-US" sz="2400" b="1" dirty="0" smtClean="0"/>
              <a:t>$10,100</a:t>
            </a:r>
          </a:p>
          <a:p>
            <a:pPr marL="514350" indent="-514350"/>
            <a:r>
              <a:rPr lang="en-US" sz="2400" dirty="0" smtClean="0"/>
              <a:t>2)  The engine mounting frame separately – </a:t>
            </a:r>
            <a:r>
              <a:rPr lang="en-US" sz="2400" b="1" dirty="0" smtClean="0"/>
              <a:t>$1,800</a:t>
            </a:r>
          </a:p>
          <a:p>
            <a:pPr marL="514350" indent="-514350"/>
            <a:r>
              <a:rPr lang="en-US" sz="2400" dirty="0" smtClean="0"/>
              <a:t>3)  As a Firewall Forward Package  –  starting with overhauled engines</a:t>
            </a:r>
          </a:p>
          <a:p>
            <a:pPr marL="514350" indent="-514350" algn="ctr"/>
            <a:r>
              <a:rPr lang="en-US" sz="2400" dirty="0" smtClean="0"/>
              <a:t>Mazda 13B – </a:t>
            </a:r>
            <a:r>
              <a:rPr lang="en-US" sz="2400" b="1" dirty="0" smtClean="0"/>
              <a:t>$28,400</a:t>
            </a:r>
            <a:endParaRPr lang="en-US" b="1" dirty="0" smtClean="0"/>
          </a:p>
          <a:p>
            <a:pPr marL="514350" indent="-514350" algn="ctr"/>
            <a:r>
              <a:rPr lang="en-US" sz="2400" dirty="0" smtClean="0"/>
              <a:t>Mazda 13B Turbo – </a:t>
            </a:r>
            <a:r>
              <a:rPr lang="en-US" sz="2400" b="1" dirty="0" smtClean="0"/>
              <a:t>$36,900</a:t>
            </a:r>
            <a:endParaRPr lang="en-US" sz="2400" dirty="0" smtClean="0"/>
          </a:p>
          <a:p>
            <a:pPr marL="514350" indent="-514350" algn="ctr"/>
            <a:r>
              <a:rPr lang="en-US" sz="2400" dirty="0" smtClean="0"/>
              <a:t>Subaru EJ25 – </a:t>
            </a:r>
            <a:r>
              <a:rPr lang="en-US" sz="2400" b="1" dirty="0" smtClean="0"/>
              <a:t>$27,400</a:t>
            </a:r>
            <a:endParaRPr lang="en-US" b="1" dirty="0" smtClean="0"/>
          </a:p>
          <a:p>
            <a:pPr marL="514350" indent="-514350" algn="ctr"/>
            <a:r>
              <a:rPr lang="en-US" sz="2400" dirty="0" smtClean="0"/>
              <a:t>Subaru EZ30 – </a:t>
            </a:r>
            <a:r>
              <a:rPr lang="en-US" sz="2400" b="1" dirty="0" smtClean="0"/>
              <a:t>$ 27,600</a:t>
            </a:r>
            <a:endParaRPr lang="en-US" b="1" dirty="0" smtClean="0"/>
          </a:p>
        </p:txBody>
      </p:sp>
      <p:sp>
        <p:nvSpPr>
          <p:cNvPr id="6" name="TextBox 5"/>
          <p:cNvSpPr txBox="1"/>
          <p:nvPr/>
        </p:nvSpPr>
        <p:spPr>
          <a:xfrm>
            <a:off x="533400" y="4721185"/>
            <a:ext cx="8153400" cy="1908215"/>
          </a:xfrm>
          <a:prstGeom prst="rect">
            <a:avLst/>
          </a:prstGeom>
          <a:noFill/>
        </p:spPr>
        <p:txBody>
          <a:bodyPr wrap="square" rtlCol="0">
            <a:spAutoFit/>
          </a:bodyPr>
          <a:lstStyle/>
          <a:p>
            <a:pPr algn="ctr"/>
            <a:r>
              <a:rPr lang="en-US" dirty="0" smtClean="0"/>
              <a:t>Above pricing includes any engine core charges. If you have an old engine to use as a core trade-in call us for how much discount its worth.</a:t>
            </a:r>
          </a:p>
          <a:p>
            <a:endParaRPr lang="en-US" sz="1000" dirty="0" smtClean="0"/>
          </a:p>
          <a:p>
            <a:pPr algn="ctr"/>
            <a:r>
              <a:rPr lang="en-US" sz="2400" b="1" dirty="0" smtClean="0"/>
              <a:t>All PSRU’s and Firewall Forward Packages are tested and thoroughly inspected for successfully passing all tests with at least two hours of trouble free running prior to delivery.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76200"/>
            <a:ext cx="5879688" cy="769441"/>
          </a:xfrm>
        </p:spPr>
        <p:txBody>
          <a:bodyPr wrap="none">
            <a:spAutoFit/>
          </a:bodyPr>
          <a:lstStyle/>
          <a:p>
            <a:r>
              <a:rPr lang="en-US" b="1" dirty="0" smtClean="0"/>
              <a:t>BW350 Special Requests</a:t>
            </a:r>
            <a:endParaRPr lang="en-US" b="1" dirty="0"/>
          </a:p>
        </p:txBody>
      </p:sp>
      <p:sp>
        <p:nvSpPr>
          <p:cNvPr id="5" name="TextBox 4"/>
          <p:cNvSpPr txBox="1"/>
          <p:nvPr/>
        </p:nvSpPr>
        <p:spPr>
          <a:xfrm>
            <a:off x="347750" y="914400"/>
            <a:ext cx="8491450" cy="1077218"/>
          </a:xfrm>
          <a:prstGeom prst="rect">
            <a:avLst/>
          </a:prstGeom>
          <a:noFill/>
        </p:spPr>
        <p:txBody>
          <a:bodyPr wrap="square" rtlCol="0">
            <a:spAutoFit/>
          </a:bodyPr>
          <a:lstStyle/>
          <a:p>
            <a:pPr marL="514350" indent="-514350" algn="ctr"/>
            <a:r>
              <a:rPr lang="en-US" sz="3200" b="1" dirty="0" smtClean="0"/>
              <a:t>Occasionally I get requests for special versions of the BW350. These fall into 4 basic categories.</a:t>
            </a:r>
          </a:p>
        </p:txBody>
      </p:sp>
      <p:sp>
        <p:nvSpPr>
          <p:cNvPr id="6" name="TextBox 5"/>
          <p:cNvSpPr txBox="1"/>
          <p:nvPr/>
        </p:nvSpPr>
        <p:spPr>
          <a:xfrm>
            <a:off x="0" y="2025908"/>
            <a:ext cx="9144000" cy="4616648"/>
          </a:xfrm>
          <a:prstGeom prst="rect">
            <a:avLst/>
          </a:prstGeom>
          <a:noFill/>
        </p:spPr>
        <p:txBody>
          <a:bodyPr wrap="square" rtlCol="0">
            <a:spAutoFit/>
          </a:bodyPr>
          <a:lstStyle/>
          <a:p>
            <a:pPr algn="ctr"/>
            <a:r>
              <a:rPr lang="en-US" sz="2800" b="1" dirty="0" smtClean="0"/>
              <a:t>1) Beefed up for aerobatics or racing.</a:t>
            </a:r>
          </a:p>
          <a:p>
            <a:pPr algn="ctr"/>
            <a:r>
              <a:rPr lang="en-US" sz="2800" b="1" dirty="0" smtClean="0"/>
              <a:t>2) Beefed up for huge horsepower increases.</a:t>
            </a:r>
          </a:p>
          <a:p>
            <a:pPr algn="ctr"/>
            <a:r>
              <a:rPr lang="en-US" sz="2800" b="1" dirty="0" smtClean="0"/>
              <a:t>3) Change the gear ratio.</a:t>
            </a:r>
          </a:p>
          <a:p>
            <a:pPr algn="ctr"/>
            <a:r>
              <a:rPr lang="en-US" sz="2800" b="1" dirty="0" smtClean="0"/>
              <a:t>4) Modified for a propeller extension.</a:t>
            </a:r>
          </a:p>
          <a:p>
            <a:pPr algn="ctr"/>
            <a:endParaRPr lang="en-US" sz="2800" b="1" dirty="0" smtClean="0"/>
          </a:p>
          <a:p>
            <a:pPr algn="ctr"/>
            <a:r>
              <a:rPr lang="en-US" sz="2800" b="1" dirty="0" smtClean="0"/>
              <a:t>Items 1, 2, and 3 require extensive redesign, tooling, and hardware changes. That equals BIG BUCKS and lots of time. How much? One year+ and $200,000+ up front to start.</a:t>
            </a:r>
          </a:p>
          <a:p>
            <a:pPr algn="ctr"/>
            <a:endParaRPr lang="en-US" sz="1400" b="1" dirty="0" smtClean="0"/>
          </a:p>
          <a:p>
            <a:pPr algn="ctr"/>
            <a:r>
              <a:rPr lang="en-US" sz="2800" b="1" dirty="0" smtClean="0"/>
              <a:t>Item 4 is in work as an option for certain aircraft kits that would benefit from up to a 4” extension.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8987" y="152400"/>
            <a:ext cx="6528198" cy="769441"/>
          </a:xfrm>
        </p:spPr>
        <p:txBody>
          <a:bodyPr wrap="none">
            <a:spAutoFit/>
          </a:bodyPr>
          <a:lstStyle/>
          <a:p>
            <a:r>
              <a:rPr lang="en-US" b="1" dirty="0" smtClean="0"/>
              <a:t>New Facilities and Location</a:t>
            </a:r>
            <a:endParaRPr lang="en-US" b="1" dirty="0"/>
          </a:p>
        </p:txBody>
      </p:sp>
      <p:sp>
        <p:nvSpPr>
          <p:cNvPr id="5" name="TextBox 4"/>
          <p:cNvSpPr txBox="1"/>
          <p:nvPr/>
        </p:nvSpPr>
        <p:spPr>
          <a:xfrm>
            <a:off x="228600" y="880408"/>
            <a:ext cx="8720050" cy="1938992"/>
          </a:xfrm>
          <a:prstGeom prst="rect">
            <a:avLst/>
          </a:prstGeom>
          <a:noFill/>
        </p:spPr>
        <p:txBody>
          <a:bodyPr wrap="square" rtlCol="0">
            <a:spAutoFit/>
          </a:bodyPr>
          <a:lstStyle/>
          <a:p>
            <a:pPr algn="ctr"/>
            <a:r>
              <a:rPr lang="en-US" sz="2400" dirty="0" smtClean="0"/>
              <a:t>New products and increased demand for current products demanded a larger facility. Searches between the DFW area and Waco resulted in choosing Hillsboro, TX airport. The new address is;</a:t>
            </a:r>
          </a:p>
          <a:p>
            <a:pPr algn="ctr"/>
            <a:r>
              <a:rPr lang="en-US" sz="2400" dirty="0" smtClean="0"/>
              <a:t> 1000 Airport Blvd, Suite 104, Hillsboro, TX 76645</a:t>
            </a:r>
          </a:p>
          <a:p>
            <a:pPr algn="ctr"/>
            <a:r>
              <a:rPr lang="en-US" sz="2400" dirty="0" smtClean="0"/>
              <a:t>Phone number and website will remain the same.</a:t>
            </a:r>
          </a:p>
        </p:txBody>
      </p:sp>
      <p:pic>
        <p:nvPicPr>
          <p:cNvPr id="6" name="Picture 5" descr="C:\Users\Owner\Desktop\Hillsboro Map.png"/>
          <p:cNvPicPr/>
          <p:nvPr/>
        </p:nvPicPr>
        <p:blipFill>
          <a:blip r:embed="rId2" cstate="print"/>
          <a:srcRect/>
          <a:stretch>
            <a:fillRect/>
          </a:stretch>
        </p:blipFill>
        <p:spPr bwMode="auto">
          <a:xfrm>
            <a:off x="2514600" y="2895600"/>
            <a:ext cx="5867400" cy="3733800"/>
          </a:xfrm>
          <a:prstGeom prst="rect">
            <a:avLst/>
          </a:prstGeom>
          <a:noFill/>
          <a:ln w="9525">
            <a:noFill/>
            <a:miter lim="800000"/>
            <a:headEnd/>
            <a:tailEnd/>
          </a:ln>
        </p:spPr>
      </p:pic>
      <p:sp>
        <p:nvSpPr>
          <p:cNvPr id="7" name="TextBox 6"/>
          <p:cNvSpPr txBox="1"/>
          <p:nvPr/>
        </p:nvSpPr>
        <p:spPr>
          <a:xfrm>
            <a:off x="304800" y="2843748"/>
            <a:ext cx="1938250" cy="3785652"/>
          </a:xfrm>
          <a:prstGeom prst="rect">
            <a:avLst/>
          </a:prstGeom>
          <a:noFill/>
        </p:spPr>
        <p:txBody>
          <a:bodyPr wrap="square" rtlCol="0">
            <a:spAutoFit/>
          </a:bodyPr>
          <a:lstStyle/>
          <a:p>
            <a:pPr algn="ctr"/>
            <a:r>
              <a:rPr lang="en-US" sz="2400" dirty="0" smtClean="0"/>
              <a:t>Hillsboro Airport - KINJ runway is 3998’ x 60’, has 100LL and Jet A, and boasts the lowest fuel prices in the region.</a:t>
            </a:r>
          </a:p>
        </p:txBody>
      </p:sp>
      <p:sp>
        <p:nvSpPr>
          <p:cNvPr id="8" name="Right Arrow 7"/>
          <p:cNvSpPr/>
          <p:nvPr/>
        </p:nvSpPr>
        <p:spPr>
          <a:xfrm>
            <a:off x="2438400" y="4648200"/>
            <a:ext cx="2362200" cy="228600"/>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8987" y="152400"/>
            <a:ext cx="6528198" cy="769441"/>
          </a:xfrm>
        </p:spPr>
        <p:txBody>
          <a:bodyPr wrap="none">
            <a:spAutoFit/>
          </a:bodyPr>
          <a:lstStyle/>
          <a:p>
            <a:r>
              <a:rPr lang="en-US" b="1" dirty="0" smtClean="0"/>
              <a:t>New Facilities and Location</a:t>
            </a:r>
            <a:endParaRPr lang="en-US" b="1" dirty="0"/>
          </a:p>
        </p:txBody>
      </p:sp>
      <p:sp>
        <p:nvSpPr>
          <p:cNvPr id="7" name="TextBox 6"/>
          <p:cNvSpPr txBox="1"/>
          <p:nvPr/>
        </p:nvSpPr>
        <p:spPr>
          <a:xfrm>
            <a:off x="685800" y="762000"/>
            <a:ext cx="7848600" cy="1200329"/>
          </a:xfrm>
          <a:prstGeom prst="rect">
            <a:avLst/>
          </a:prstGeom>
          <a:noFill/>
        </p:spPr>
        <p:txBody>
          <a:bodyPr wrap="square" rtlCol="0">
            <a:spAutoFit/>
          </a:bodyPr>
          <a:lstStyle/>
          <a:p>
            <a:pPr algn="ctr"/>
            <a:r>
              <a:rPr lang="en-US" sz="2400" dirty="0" smtClean="0"/>
              <a:t>By Car:</a:t>
            </a:r>
          </a:p>
          <a:p>
            <a:pPr algn="ctr"/>
            <a:r>
              <a:rPr lang="en-US" sz="2400" dirty="0" smtClean="0"/>
              <a:t>Five miles north of Hillsboro, TX, or 30 miles south of Fort Worth, TX, on I-35W via exit #3.</a:t>
            </a:r>
          </a:p>
        </p:txBody>
      </p:sp>
      <p:pic>
        <p:nvPicPr>
          <p:cNvPr id="1027" name="Picture 3" descr="C:\Auto PSRU's Docs\Hillsboro Hangar Plans\Hillsboro Airport.png"/>
          <p:cNvPicPr>
            <a:picLocks noChangeAspect="1" noChangeArrowheads="1"/>
          </p:cNvPicPr>
          <p:nvPr/>
        </p:nvPicPr>
        <p:blipFill>
          <a:blip r:embed="rId2" cstate="print"/>
          <a:srcRect/>
          <a:stretch>
            <a:fillRect/>
          </a:stretch>
        </p:blipFill>
        <p:spPr bwMode="auto">
          <a:xfrm>
            <a:off x="2743200" y="2029897"/>
            <a:ext cx="5715000" cy="4603905"/>
          </a:xfrm>
          <a:prstGeom prst="rect">
            <a:avLst/>
          </a:prstGeom>
          <a:noFill/>
        </p:spPr>
      </p:pic>
      <p:sp>
        <p:nvSpPr>
          <p:cNvPr id="10" name="TextBox 9"/>
          <p:cNvSpPr txBox="1"/>
          <p:nvPr/>
        </p:nvSpPr>
        <p:spPr>
          <a:xfrm>
            <a:off x="228600" y="2057400"/>
            <a:ext cx="2362200" cy="4524315"/>
          </a:xfrm>
          <a:prstGeom prst="rect">
            <a:avLst/>
          </a:prstGeom>
          <a:noFill/>
        </p:spPr>
        <p:txBody>
          <a:bodyPr wrap="square" rtlCol="0">
            <a:spAutoFit/>
          </a:bodyPr>
          <a:lstStyle/>
          <a:p>
            <a:pPr algn="ctr"/>
            <a:r>
              <a:rPr lang="en-US" sz="2400" dirty="0" smtClean="0"/>
              <a:t>The new hangar is 80’ x 80’ with a</a:t>
            </a:r>
          </a:p>
          <a:p>
            <a:pPr algn="ctr"/>
            <a:r>
              <a:rPr lang="en-US" sz="2400" dirty="0" smtClean="0"/>
              <a:t>large shop area, storage areas, conference room, restroom, and two offices.</a:t>
            </a:r>
          </a:p>
          <a:p>
            <a:pPr algn="ctr"/>
            <a:r>
              <a:rPr lang="en-US" sz="2400" dirty="0" smtClean="0"/>
              <a:t>The open hangar area has enough space to work on six+ aircraft and 4 engine stands.</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3664" y="68759"/>
            <a:ext cx="5676683" cy="769441"/>
          </a:xfrm>
        </p:spPr>
        <p:txBody>
          <a:bodyPr wrap="none">
            <a:spAutoFit/>
          </a:bodyPr>
          <a:lstStyle/>
          <a:p>
            <a:r>
              <a:rPr lang="en-US" b="1" dirty="0" smtClean="0"/>
              <a:t>Contacting Auto PSRU’s</a:t>
            </a:r>
            <a:endParaRPr lang="en-US" b="1" dirty="0"/>
          </a:p>
        </p:txBody>
      </p:sp>
      <p:sp>
        <p:nvSpPr>
          <p:cNvPr id="5" name="TextBox 4"/>
          <p:cNvSpPr txBox="1"/>
          <p:nvPr/>
        </p:nvSpPr>
        <p:spPr>
          <a:xfrm>
            <a:off x="500150" y="964823"/>
            <a:ext cx="8186650" cy="5664577"/>
          </a:xfrm>
          <a:prstGeom prst="rect">
            <a:avLst/>
          </a:prstGeom>
          <a:noFill/>
        </p:spPr>
        <p:txBody>
          <a:bodyPr wrap="square" rtlCol="0">
            <a:spAutoFit/>
          </a:bodyPr>
          <a:lstStyle/>
          <a:p>
            <a:pPr marL="514350" indent="-514350"/>
            <a:r>
              <a:rPr lang="en-US" sz="2800" b="1" dirty="0" smtClean="0"/>
              <a:t>By Email;</a:t>
            </a:r>
          </a:p>
          <a:p>
            <a:pPr marL="514350" indent="-514350"/>
            <a:endParaRPr lang="en-US" sz="1600" dirty="0" smtClean="0"/>
          </a:p>
          <a:p>
            <a:pPr marL="514350" indent="-514350"/>
            <a:r>
              <a:rPr lang="en-US" sz="4000" dirty="0" smtClean="0"/>
              <a:t>	</a:t>
            </a:r>
            <a:r>
              <a:rPr lang="en-US" sz="4000" b="1" dirty="0" smtClean="0"/>
              <a:t>stuart@autopsrus.com</a:t>
            </a:r>
          </a:p>
          <a:p>
            <a:pPr marL="514350" indent="-514350"/>
            <a:endParaRPr lang="en-US" sz="1600" b="1" dirty="0" smtClean="0"/>
          </a:p>
          <a:p>
            <a:pPr marL="514350" indent="-514350">
              <a:buFont typeface="+mj-lt"/>
              <a:buAutoNum type="arabicParenR"/>
            </a:pPr>
            <a:r>
              <a:rPr lang="en-US" sz="2400" dirty="0" smtClean="0"/>
              <a:t>My original website host sold my email address which still results in over 200 to 300 spam emails or more a day.</a:t>
            </a:r>
          </a:p>
          <a:p>
            <a:pPr marL="514350" indent="-514350">
              <a:buFont typeface="+mj-lt"/>
              <a:buAutoNum type="arabicParenR"/>
            </a:pPr>
            <a:r>
              <a:rPr lang="en-US" sz="2400" dirty="0" smtClean="0"/>
              <a:t>Please use a brief subject line about what you are interested in – i.e. “BW350 for RV-10”, “200Z for RV-7”, “LS3 FWF”, etc. Using “Hello” or a blank subject gets tagged as spam.</a:t>
            </a:r>
          </a:p>
          <a:p>
            <a:pPr marL="514350" indent="-514350">
              <a:buFont typeface="+mj-lt"/>
              <a:buAutoNum type="arabicParenR"/>
            </a:pPr>
            <a:r>
              <a:rPr lang="en-US" sz="2400" dirty="0" smtClean="0"/>
              <a:t>Despite careful sorting by subject and who emails are from it is quite possible for me to miss your email. If you don’t hear from me within 24 to 48 hours just call or text me that you didn’t get a reply.</a:t>
            </a:r>
          </a:p>
          <a:p>
            <a:pPr marL="514350" indent="-514350"/>
            <a:endParaRPr lang="en-US" sz="1600" dirty="0" smtClean="0"/>
          </a:p>
          <a:p>
            <a:pPr marL="514350" indent="-514350" algn="ctr"/>
            <a:r>
              <a:rPr lang="en-US" sz="1600" dirty="0" smtClean="0"/>
              <a:t>The Social Media links on my website do not function.</a:t>
            </a:r>
          </a:p>
          <a:p>
            <a:pPr marL="514350" indent="-514350" algn="ctr"/>
            <a:r>
              <a:rPr lang="en-US" sz="1600" dirty="0" smtClean="0"/>
              <a:t>Other email addresses for me are private. Please use the business email.</a:t>
            </a:r>
            <a:endParaRPr lang="en-US" sz="2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3664" y="68759"/>
            <a:ext cx="5676683" cy="769441"/>
          </a:xfrm>
        </p:spPr>
        <p:txBody>
          <a:bodyPr wrap="none">
            <a:spAutoFit/>
          </a:bodyPr>
          <a:lstStyle/>
          <a:p>
            <a:r>
              <a:rPr lang="en-US" b="1" dirty="0" smtClean="0"/>
              <a:t>Contacting Auto PSRU’s</a:t>
            </a:r>
            <a:endParaRPr lang="en-US" b="1" dirty="0"/>
          </a:p>
        </p:txBody>
      </p:sp>
      <p:sp>
        <p:nvSpPr>
          <p:cNvPr id="5" name="TextBox 4"/>
          <p:cNvSpPr txBox="1"/>
          <p:nvPr/>
        </p:nvSpPr>
        <p:spPr>
          <a:xfrm>
            <a:off x="500150" y="914400"/>
            <a:ext cx="8186650" cy="5816977"/>
          </a:xfrm>
          <a:prstGeom prst="rect">
            <a:avLst/>
          </a:prstGeom>
          <a:noFill/>
        </p:spPr>
        <p:txBody>
          <a:bodyPr wrap="square" rtlCol="0">
            <a:spAutoFit/>
          </a:bodyPr>
          <a:lstStyle/>
          <a:p>
            <a:pPr marL="514350" indent="-514350"/>
            <a:r>
              <a:rPr lang="en-US" sz="2800" b="1" dirty="0" smtClean="0"/>
              <a:t>By Phone;</a:t>
            </a:r>
          </a:p>
          <a:p>
            <a:pPr marL="514350" indent="-514350"/>
            <a:endParaRPr lang="en-US" sz="2400" dirty="0" smtClean="0"/>
          </a:p>
          <a:p>
            <a:pPr marL="514350" indent="-514350"/>
            <a:r>
              <a:rPr lang="en-US" sz="4000" dirty="0" smtClean="0"/>
              <a:t>	</a:t>
            </a:r>
            <a:r>
              <a:rPr lang="en-US" sz="4000" b="1" dirty="0" smtClean="0"/>
              <a:t>(936) 827-5126   </a:t>
            </a:r>
            <a:r>
              <a:rPr lang="en-US" sz="2400" b="1" dirty="0" smtClean="0"/>
              <a:t> (business cell phone)</a:t>
            </a:r>
          </a:p>
          <a:p>
            <a:pPr marL="514350" indent="-514350"/>
            <a:endParaRPr lang="en-US" sz="2400" b="1" dirty="0" smtClean="0"/>
          </a:p>
          <a:p>
            <a:pPr marL="514350" indent="-514350">
              <a:buFont typeface="+mj-lt"/>
              <a:buAutoNum type="arabicParenR"/>
            </a:pPr>
            <a:r>
              <a:rPr lang="en-US" sz="2400" dirty="0" smtClean="0"/>
              <a:t>If I don’t answer your call its because my attention and hands are occupied with machining, assembling, testing parts, or I am talking with someone else.</a:t>
            </a:r>
          </a:p>
          <a:p>
            <a:pPr marL="514350" indent="-514350">
              <a:buFont typeface="+mj-lt"/>
              <a:buAutoNum type="arabicParenR"/>
            </a:pPr>
            <a:r>
              <a:rPr lang="en-US" sz="2400" dirty="0" smtClean="0"/>
              <a:t>Just leave a brief message. I always try to return voicemail messages within one hour or less.</a:t>
            </a:r>
          </a:p>
          <a:p>
            <a:pPr marL="514350" indent="-514350">
              <a:buFont typeface="+mj-lt"/>
              <a:buAutoNum type="arabicParenR"/>
            </a:pPr>
            <a:r>
              <a:rPr lang="en-US" sz="2400" dirty="0" smtClean="0"/>
              <a:t>No voicemail message means to me it was a solicitor calling, so no message means no returned call.</a:t>
            </a:r>
          </a:p>
          <a:p>
            <a:pPr marL="514350" indent="-514350">
              <a:buFont typeface="+mj-lt"/>
              <a:buAutoNum type="arabicParenR"/>
            </a:pPr>
            <a:r>
              <a:rPr lang="en-US" sz="2400" dirty="0" smtClean="0"/>
              <a:t>Texting will also work well, and please keep it brief with whole words.</a:t>
            </a:r>
          </a:p>
          <a:p>
            <a:pPr marL="514350" indent="-514350"/>
            <a:endParaRPr lang="en-US" sz="2400" dirty="0" smtClean="0"/>
          </a:p>
          <a:p>
            <a:pPr marL="514350" indent="-514350" algn="ctr"/>
            <a:r>
              <a:rPr lang="en-US" sz="1600" dirty="0" smtClean="0"/>
              <a:t>Other phone numbers for me are private. Please use the business phone number.</a:t>
            </a:r>
            <a:endParaRPr 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58628" y="152400"/>
            <a:ext cx="6226769" cy="769441"/>
          </a:xfrm>
        </p:spPr>
        <p:txBody>
          <a:bodyPr wrap="none">
            <a:spAutoFit/>
          </a:bodyPr>
          <a:lstStyle/>
          <a:p>
            <a:r>
              <a:rPr lang="en-US" b="1" dirty="0" smtClean="0"/>
              <a:t>Information at Sun N Fun</a:t>
            </a:r>
            <a:endParaRPr lang="en-US" b="1" dirty="0"/>
          </a:p>
        </p:txBody>
      </p:sp>
      <p:sp>
        <p:nvSpPr>
          <p:cNvPr id="5" name="TextBox 4"/>
          <p:cNvSpPr txBox="1"/>
          <p:nvPr/>
        </p:nvSpPr>
        <p:spPr>
          <a:xfrm>
            <a:off x="609600" y="990600"/>
            <a:ext cx="7848600" cy="5632311"/>
          </a:xfrm>
          <a:prstGeom prst="rect">
            <a:avLst/>
          </a:prstGeom>
          <a:noFill/>
        </p:spPr>
        <p:txBody>
          <a:bodyPr wrap="square" rtlCol="0">
            <a:spAutoFit/>
          </a:bodyPr>
          <a:lstStyle/>
          <a:p>
            <a:pPr algn="ctr"/>
            <a:r>
              <a:rPr lang="en-US" sz="2400" dirty="0" smtClean="0"/>
              <a:t>Auto PSRU’s and its staff are volunteers in the Engine Workshop Tent all week.</a:t>
            </a:r>
          </a:p>
          <a:p>
            <a:pPr algn="ctr"/>
            <a:endParaRPr lang="en-US" sz="2400" dirty="0" smtClean="0"/>
          </a:p>
          <a:p>
            <a:pPr algn="ctr"/>
            <a:r>
              <a:rPr lang="en-US" sz="2400" dirty="0" smtClean="0"/>
              <a:t>We are available to answer any of your questions about </a:t>
            </a:r>
            <a:r>
              <a:rPr lang="en-US" sz="2400" u="sng" dirty="0" smtClean="0"/>
              <a:t>ANY</a:t>
            </a:r>
            <a:r>
              <a:rPr lang="en-US" sz="2400" dirty="0" smtClean="0"/>
              <a:t> aircraft engine, issue, installation, conversion, maintenance topic, etc., including certified engines.</a:t>
            </a:r>
          </a:p>
          <a:p>
            <a:pPr algn="ctr"/>
            <a:endParaRPr lang="en-US" sz="2400" dirty="0" smtClean="0"/>
          </a:p>
          <a:p>
            <a:pPr algn="ctr"/>
            <a:r>
              <a:rPr lang="en-US" sz="2400" dirty="0" smtClean="0"/>
              <a:t>If we can’t answer your questions, or think someone else in the Engine Workshop Tent is more qualified, we will direct you to them so you will get the best answer(s) possible.</a:t>
            </a:r>
          </a:p>
          <a:p>
            <a:pPr algn="ctr"/>
            <a:endParaRPr lang="en-US" sz="2400" dirty="0" smtClean="0"/>
          </a:p>
          <a:p>
            <a:pPr algn="ctr"/>
            <a:r>
              <a:rPr lang="en-US" sz="2400" dirty="0" smtClean="0"/>
              <a:t>We are not here as a Vendor. As volunteers we can not take orders for parts, gearboxes, or Firewall Forward packages.</a:t>
            </a:r>
          </a:p>
          <a:p>
            <a:pPr algn="ctr"/>
            <a:r>
              <a:rPr lang="en-US" sz="2400" dirty="0" smtClean="0"/>
              <a:t>We can give you business cards and/or brochures. You can talk to us after the fly-in, or outside the workshop area.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&amp; ANSWERS</a:t>
            </a:r>
            <a:endParaRPr lang="en-US" b="1" dirty="0"/>
          </a:p>
        </p:txBody>
      </p:sp>
      <p:sp>
        <p:nvSpPr>
          <p:cNvPr id="3" name="TextBox 2"/>
          <p:cNvSpPr txBox="1"/>
          <p:nvPr/>
        </p:nvSpPr>
        <p:spPr>
          <a:xfrm>
            <a:off x="2438400" y="1837015"/>
            <a:ext cx="4343400" cy="3877985"/>
          </a:xfrm>
          <a:prstGeom prst="rect">
            <a:avLst/>
          </a:prstGeom>
          <a:noFill/>
        </p:spPr>
        <p:txBody>
          <a:bodyPr wrap="square" rtlCol="0">
            <a:spAutoFit/>
          </a:bodyPr>
          <a:lstStyle/>
          <a:p>
            <a:pPr algn="ctr">
              <a:lnSpc>
                <a:spcPct val="150000"/>
              </a:lnSpc>
            </a:pPr>
            <a:r>
              <a:rPr lang="en-US" sz="3600" b="1" dirty="0" smtClean="0"/>
              <a:t>EXCLUDED TOPICS:</a:t>
            </a:r>
          </a:p>
          <a:p>
            <a:pPr algn="ctr">
              <a:lnSpc>
                <a:spcPct val="150000"/>
              </a:lnSpc>
            </a:pPr>
            <a:r>
              <a:rPr lang="en-US" sz="3200" b="1" dirty="0" smtClean="0"/>
              <a:t>Politics</a:t>
            </a:r>
          </a:p>
          <a:p>
            <a:pPr algn="ctr">
              <a:lnSpc>
                <a:spcPct val="150000"/>
              </a:lnSpc>
            </a:pPr>
            <a:r>
              <a:rPr lang="en-US" sz="3200" b="1" dirty="0" smtClean="0"/>
              <a:t>Taxes</a:t>
            </a:r>
          </a:p>
          <a:p>
            <a:pPr algn="ctr">
              <a:lnSpc>
                <a:spcPct val="150000"/>
              </a:lnSpc>
            </a:pPr>
            <a:r>
              <a:rPr lang="en-US" sz="3200" b="1" dirty="0" smtClean="0"/>
              <a:t>Weather</a:t>
            </a:r>
          </a:p>
          <a:p>
            <a:pPr algn="ctr">
              <a:lnSpc>
                <a:spcPct val="150000"/>
              </a:lnSpc>
            </a:pPr>
            <a:r>
              <a:rPr lang="en-US" sz="3200" b="1" dirty="0" smtClean="0"/>
              <a:t>Religion</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00600" y="3657600"/>
            <a:ext cx="3862496" cy="28956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685800" y="1066800"/>
            <a:ext cx="3810000" cy="2850901"/>
          </a:xfrm>
          <a:prstGeom prst="rect">
            <a:avLst/>
          </a:prstGeom>
          <a:noFill/>
        </p:spPr>
      </p:pic>
      <p:sp>
        <p:nvSpPr>
          <p:cNvPr id="4" name="TextBox 3"/>
          <p:cNvSpPr txBox="1"/>
          <p:nvPr/>
        </p:nvSpPr>
        <p:spPr>
          <a:xfrm>
            <a:off x="2057400" y="191869"/>
            <a:ext cx="5029200" cy="646331"/>
          </a:xfrm>
          <a:prstGeom prst="rect">
            <a:avLst/>
          </a:prstGeom>
          <a:noFill/>
        </p:spPr>
        <p:txBody>
          <a:bodyPr wrap="square" rtlCol="0">
            <a:spAutoFit/>
          </a:bodyPr>
          <a:lstStyle/>
          <a:p>
            <a:pPr algn="ctr"/>
            <a:r>
              <a:rPr lang="en-US" sz="3600" b="1" dirty="0" smtClean="0"/>
              <a:t>Old Finger Bolt Access</a:t>
            </a:r>
            <a:endParaRPr lang="en-US" sz="3600" dirty="0"/>
          </a:p>
        </p:txBody>
      </p:sp>
      <p:sp>
        <p:nvSpPr>
          <p:cNvPr id="5" name="Oval 4"/>
          <p:cNvSpPr/>
          <p:nvPr/>
        </p:nvSpPr>
        <p:spPr>
          <a:xfrm>
            <a:off x="3429000" y="25908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19800" y="38862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0" y="1143000"/>
            <a:ext cx="4343400" cy="2246769"/>
          </a:xfrm>
          <a:prstGeom prst="rect">
            <a:avLst/>
          </a:prstGeom>
          <a:noFill/>
        </p:spPr>
        <p:txBody>
          <a:bodyPr wrap="square" rtlCol="0">
            <a:spAutoFit/>
          </a:bodyPr>
          <a:lstStyle/>
          <a:p>
            <a:pPr algn="ctr"/>
            <a:r>
              <a:rPr lang="en-US" sz="2800" b="1" dirty="0" smtClean="0"/>
              <a:t>On the LS V8 engines the only access is in the corner circled. This is where the starter is mounted and it must be removed.</a:t>
            </a:r>
            <a:endParaRPr lang="en-US" sz="2800" dirty="0"/>
          </a:p>
        </p:txBody>
      </p:sp>
      <p:cxnSp>
        <p:nvCxnSpPr>
          <p:cNvPr id="9" name="Straight Arrow Connector 8"/>
          <p:cNvCxnSpPr/>
          <p:nvPr/>
        </p:nvCxnSpPr>
        <p:spPr>
          <a:xfrm flipH="1" flipV="1">
            <a:off x="3962400" y="2933700"/>
            <a:ext cx="1295400" cy="1143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4495800"/>
            <a:ext cx="1600200" cy="3810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038600"/>
            <a:ext cx="4343400" cy="2677656"/>
          </a:xfrm>
          <a:prstGeom prst="rect">
            <a:avLst/>
          </a:prstGeom>
          <a:noFill/>
        </p:spPr>
        <p:txBody>
          <a:bodyPr wrap="square" rtlCol="0">
            <a:spAutoFit/>
          </a:bodyPr>
          <a:lstStyle/>
          <a:p>
            <a:pPr algn="ctr"/>
            <a:r>
              <a:rPr lang="en-US" sz="2800" b="1" dirty="0" smtClean="0"/>
              <a:t>On the Subaru the only access is through this hole and the crankshaft position sensor must be removed, with additional obstructions behind it.</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55216"/>
            <a:ext cx="8686800" cy="5293757"/>
          </a:xfrm>
          <a:prstGeom prst="rect">
            <a:avLst/>
          </a:prstGeom>
          <a:noFill/>
        </p:spPr>
        <p:txBody>
          <a:bodyPr wrap="square" rtlCol="0">
            <a:spAutoFit/>
          </a:bodyPr>
          <a:lstStyle/>
          <a:p>
            <a:pPr marL="342900" indent="-342900">
              <a:buFont typeface="+mj-lt"/>
              <a:buAutoNum type="arabicPeriod"/>
            </a:pPr>
            <a:r>
              <a:rPr lang="en-US" sz="2600" dirty="0" smtClean="0">
                <a:latin typeface="Arial" pitchFamily="34" charset="0"/>
                <a:cs typeface="Arial" pitchFamily="34" charset="0"/>
              </a:rPr>
              <a:t>The head of the bolts can only be accessed one at a time by removing engine parts and rotating the flywheel to line up the bolt with the access area.</a:t>
            </a:r>
          </a:p>
          <a:p>
            <a:pPr marL="342900" indent="-342900">
              <a:buFont typeface="+mj-lt"/>
              <a:buAutoNum type="arabicPeriod"/>
            </a:pPr>
            <a:r>
              <a:rPr lang="en-US" sz="2600" dirty="0" smtClean="0">
                <a:latin typeface="Arial" pitchFamily="34" charset="0"/>
                <a:cs typeface="Arial" pitchFamily="34" charset="0"/>
              </a:rPr>
              <a:t>The Allen Head of the bolt is limited in torque. Any miss-alignment issues with the allen wrench during assembly or disassembly, or rust developing between the bolt head and flywheel makes it too easy to strip out the socket in the bolt head.</a:t>
            </a:r>
          </a:p>
          <a:p>
            <a:pPr marL="342900" indent="-342900">
              <a:buFont typeface="+mj-lt"/>
              <a:buAutoNum type="arabicPeriod"/>
            </a:pPr>
            <a:r>
              <a:rPr lang="en-US" sz="2600" dirty="0" smtClean="0">
                <a:latin typeface="Arial" pitchFamily="34" charset="0"/>
                <a:cs typeface="Arial" pitchFamily="34" charset="0"/>
              </a:rPr>
              <a:t>The countersink in the flywheel for the flat head bolt creates a thin point at the edge of the starter ring.</a:t>
            </a:r>
          </a:p>
          <a:p>
            <a:pPr marL="342900" indent="-342900">
              <a:buFont typeface="+mj-lt"/>
              <a:buAutoNum type="arabicPeriod"/>
            </a:pPr>
            <a:r>
              <a:rPr lang="en-US" sz="2600" dirty="0" smtClean="0">
                <a:latin typeface="Arial" pitchFamily="34" charset="0"/>
                <a:cs typeface="Arial" pitchFamily="34" charset="0"/>
              </a:rPr>
              <a:t>The close proximity of the bolt head to the inside edge of the starter ring for the LS </a:t>
            </a:r>
            <a:r>
              <a:rPr lang="en-US" sz="2600" dirty="0" smtClean="0">
                <a:latin typeface="Arial" pitchFamily="34" charset="0"/>
                <a:cs typeface="Arial" pitchFamily="34" charset="0"/>
              </a:rPr>
              <a:t>V8 </a:t>
            </a:r>
            <a:r>
              <a:rPr lang="en-US" sz="2600" dirty="0" smtClean="0">
                <a:latin typeface="Arial" pitchFamily="34" charset="0"/>
                <a:cs typeface="Arial" pitchFamily="34" charset="0"/>
              </a:rPr>
              <a:t>flywheels requires machining the bolt head to a smaller diameter.</a:t>
            </a:r>
            <a:endParaRPr lang="en-US" sz="2600" dirty="0">
              <a:latin typeface="Arial" pitchFamily="34" charset="0"/>
              <a:cs typeface="Arial" pitchFamily="34" charset="0"/>
            </a:endParaRPr>
          </a:p>
        </p:txBody>
      </p:sp>
      <p:sp>
        <p:nvSpPr>
          <p:cNvPr id="4" name="TextBox 3"/>
          <p:cNvSpPr txBox="1"/>
          <p:nvPr/>
        </p:nvSpPr>
        <p:spPr>
          <a:xfrm>
            <a:off x="2819400" y="191869"/>
            <a:ext cx="3505200" cy="646331"/>
          </a:xfrm>
          <a:prstGeom prst="rect">
            <a:avLst/>
          </a:prstGeom>
          <a:noFill/>
        </p:spPr>
        <p:txBody>
          <a:bodyPr wrap="square" rtlCol="0">
            <a:spAutoFit/>
          </a:bodyPr>
          <a:lstStyle/>
          <a:p>
            <a:pPr algn="ctr"/>
            <a:r>
              <a:rPr lang="en-US" sz="3600" b="1" dirty="0" smtClean="0"/>
              <a:t>Issues to solve</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W350-102A.jpeg"/>
          <p:cNvPicPr>
            <a:picLocks noChangeAspect="1"/>
          </p:cNvPicPr>
          <p:nvPr/>
        </p:nvPicPr>
        <p:blipFill>
          <a:blip r:embed="rId2" cstate="print"/>
          <a:stretch>
            <a:fillRect/>
          </a:stretch>
        </p:blipFill>
        <p:spPr>
          <a:xfrm>
            <a:off x="304800" y="304799"/>
            <a:ext cx="4419600" cy="3859913"/>
          </a:xfrm>
          <a:prstGeom prst="rect">
            <a:avLst/>
          </a:prstGeom>
        </p:spPr>
      </p:pic>
      <p:pic>
        <p:nvPicPr>
          <p:cNvPr id="3" name="Picture 2" descr="BW350-102B.jpeg"/>
          <p:cNvPicPr>
            <a:picLocks noChangeAspect="1"/>
          </p:cNvPicPr>
          <p:nvPr/>
        </p:nvPicPr>
        <p:blipFill>
          <a:blip r:embed="rId3" cstate="print"/>
          <a:stretch>
            <a:fillRect/>
          </a:stretch>
        </p:blipFill>
        <p:spPr>
          <a:xfrm>
            <a:off x="4419600" y="2610790"/>
            <a:ext cx="4462158" cy="4018610"/>
          </a:xfrm>
          <a:prstGeom prst="rect">
            <a:avLst/>
          </a:prstGeom>
        </p:spPr>
      </p:pic>
      <p:cxnSp>
        <p:nvCxnSpPr>
          <p:cNvPr id="5" name="Straight Arrow Connector 4"/>
          <p:cNvCxnSpPr/>
          <p:nvPr/>
        </p:nvCxnSpPr>
        <p:spPr>
          <a:xfrm flipH="1">
            <a:off x="7772400" y="2255004"/>
            <a:ext cx="381000" cy="990600"/>
          </a:xfrm>
          <a:prstGeom prst="straightConnector1">
            <a:avLst/>
          </a:prstGeom>
          <a:ln w="158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29035" y="1676400"/>
            <a:ext cx="1938765" cy="646331"/>
          </a:xfrm>
          <a:prstGeom prst="rect">
            <a:avLst/>
          </a:prstGeom>
          <a:noFill/>
        </p:spPr>
        <p:txBody>
          <a:bodyPr wrap="square" rtlCol="0">
            <a:spAutoFit/>
          </a:bodyPr>
          <a:lstStyle/>
          <a:p>
            <a:pPr algn="ctr"/>
            <a:r>
              <a:rPr lang="en-US" dirty="0" smtClean="0"/>
              <a:t>Thin spot at edge,</a:t>
            </a:r>
          </a:p>
          <a:p>
            <a:pPr algn="ctr"/>
            <a:r>
              <a:rPr lang="en-US" dirty="0" smtClean="0"/>
              <a:t>BW350 only</a:t>
            </a:r>
            <a:endParaRPr lang="en-US" dirty="0"/>
          </a:p>
        </p:txBody>
      </p:sp>
      <p:sp>
        <p:nvSpPr>
          <p:cNvPr id="6" name="TextBox 5"/>
          <p:cNvSpPr txBox="1"/>
          <p:nvPr/>
        </p:nvSpPr>
        <p:spPr>
          <a:xfrm>
            <a:off x="4419600" y="381000"/>
            <a:ext cx="2971800" cy="1200329"/>
          </a:xfrm>
          <a:prstGeom prst="rect">
            <a:avLst/>
          </a:prstGeom>
          <a:noFill/>
        </p:spPr>
        <p:txBody>
          <a:bodyPr wrap="square" rtlCol="0">
            <a:spAutoFit/>
          </a:bodyPr>
          <a:lstStyle/>
          <a:p>
            <a:pPr algn="ctr"/>
            <a:r>
              <a:rPr lang="en-US" dirty="0" smtClean="0"/>
              <a:t>Bolts installed from back side of flywheel. Limited access makes them difficult to install and remove.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81000" y="152400"/>
            <a:ext cx="8305800" cy="10668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Redesign the mounting of the Flywheel Fingers to the Flywheel</a:t>
            </a:r>
          </a:p>
        </p:txBody>
      </p:sp>
      <p:sp>
        <p:nvSpPr>
          <p:cNvPr id="4" name="TextBox 3"/>
          <p:cNvSpPr txBox="1"/>
          <p:nvPr/>
        </p:nvSpPr>
        <p:spPr>
          <a:xfrm>
            <a:off x="381000" y="1447800"/>
            <a:ext cx="8458200" cy="1200329"/>
          </a:xfrm>
          <a:prstGeom prst="rect">
            <a:avLst/>
          </a:prstGeom>
          <a:noFill/>
        </p:spPr>
        <p:txBody>
          <a:bodyPr wrap="square" rtlCol="0">
            <a:spAutoFit/>
          </a:bodyPr>
          <a:lstStyle/>
          <a:p>
            <a:pPr algn="ctr"/>
            <a:r>
              <a:rPr lang="en-US" sz="2400" dirty="0" smtClean="0"/>
              <a:t>Instead of Flat Head Bolts with Allen Socket heads inserted from the back of the flywheel use 12 Point Flange Bolts that are inserted from the top of the flywheel fingers. </a:t>
            </a:r>
            <a:endParaRPr lang="en-US" sz="2400" dirty="0"/>
          </a:p>
        </p:txBody>
      </p:sp>
      <p:sp>
        <p:nvSpPr>
          <p:cNvPr id="5" name="TextBox 4"/>
          <p:cNvSpPr txBox="1"/>
          <p:nvPr/>
        </p:nvSpPr>
        <p:spPr>
          <a:xfrm>
            <a:off x="762000" y="2743200"/>
            <a:ext cx="7772400" cy="2677656"/>
          </a:xfrm>
          <a:prstGeom prst="rect">
            <a:avLst/>
          </a:prstGeom>
          <a:noFill/>
        </p:spPr>
        <p:txBody>
          <a:bodyPr wrap="square" rtlCol="0">
            <a:spAutoFit/>
          </a:bodyPr>
          <a:lstStyle/>
          <a:p>
            <a:r>
              <a:rPr lang="en-US" sz="2400" b="1" dirty="0" smtClean="0"/>
              <a:t>Required changes:</a:t>
            </a:r>
          </a:p>
          <a:p>
            <a:pPr marL="342900" indent="-342900">
              <a:buFont typeface="+mj-lt"/>
              <a:buAutoNum type="arabicPeriod"/>
            </a:pPr>
            <a:r>
              <a:rPr lang="en-US" sz="2400" dirty="0" smtClean="0"/>
              <a:t>Replace holes and tapers for flat head bolts in the flywheel with threaded holes for the bolt. This eliminates thin spot next to starter ring and uses a smaller bolt resulting in a stronger hole.</a:t>
            </a:r>
          </a:p>
          <a:p>
            <a:pPr marL="342900" indent="-342900">
              <a:buFont typeface="+mj-lt"/>
              <a:buAutoNum type="arabicPeriod"/>
            </a:pPr>
            <a:r>
              <a:rPr lang="en-US" sz="2400" dirty="0" smtClean="0"/>
              <a:t>Redesign Flywheel Fingers for new bolt head to mount from top instead of bottom of the finger.</a:t>
            </a:r>
          </a:p>
        </p:txBody>
      </p:sp>
      <p:pic>
        <p:nvPicPr>
          <p:cNvPr id="6" name="Picture 5" descr="Old flat head bolt.jpg"/>
          <p:cNvPicPr>
            <a:picLocks noChangeAspect="1"/>
          </p:cNvPicPr>
          <p:nvPr/>
        </p:nvPicPr>
        <p:blipFill>
          <a:blip r:embed="rId2" cstate="print"/>
          <a:stretch>
            <a:fillRect/>
          </a:stretch>
        </p:blipFill>
        <p:spPr>
          <a:xfrm>
            <a:off x="2411400" y="5486400"/>
            <a:ext cx="2084400" cy="1371600"/>
          </a:xfrm>
          <a:prstGeom prst="rect">
            <a:avLst/>
          </a:prstGeom>
        </p:spPr>
      </p:pic>
      <p:sp>
        <p:nvSpPr>
          <p:cNvPr id="7" name="TextBox 6"/>
          <p:cNvSpPr txBox="1"/>
          <p:nvPr/>
        </p:nvSpPr>
        <p:spPr>
          <a:xfrm>
            <a:off x="457200" y="5678269"/>
            <a:ext cx="2133600" cy="923330"/>
          </a:xfrm>
          <a:prstGeom prst="rect">
            <a:avLst/>
          </a:prstGeom>
          <a:noFill/>
        </p:spPr>
        <p:txBody>
          <a:bodyPr wrap="square" rtlCol="0">
            <a:spAutoFit/>
          </a:bodyPr>
          <a:lstStyle/>
          <a:p>
            <a:pPr algn="ctr"/>
            <a:r>
              <a:rPr lang="en-US" dirty="0" smtClean="0"/>
              <a:t>Current style bolt</a:t>
            </a:r>
          </a:p>
          <a:p>
            <a:pPr algn="ctr"/>
            <a:r>
              <a:rPr lang="en-US" dirty="0" smtClean="0"/>
              <a:t>(before machining edge of head)</a:t>
            </a:r>
            <a:endParaRPr lang="en-US" dirty="0"/>
          </a:p>
        </p:txBody>
      </p:sp>
      <p:pic>
        <p:nvPicPr>
          <p:cNvPr id="8" name="Picture 7" descr="12 pt flang bolt.jpg"/>
          <p:cNvPicPr>
            <a:picLocks noChangeAspect="1"/>
          </p:cNvPicPr>
          <p:nvPr/>
        </p:nvPicPr>
        <p:blipFill>
          <a:blip r:embed="rId3" cstate="print"/>
          <a:stretch>
            <a:fillRect/>
          </a:stretch>
        </p:blipFill>
        <p:spPr>
          <a:xfrm>
            <a:off x="4953000" y="5638800"/>
            <a:ext cx="1828800" cy="865762"/>
          </a:xfrm>
          <a:prstGeom prst="rect">
            <a:avLst/>
          </a:prstGeom>
        </p:spPr>
      </p:pic>
      <p:sp>
        <p:nvSpPr>
          <p:cNvPr id="9" name="TextBox 8"/>
          <p:cNvSpPr txBox="1"/>
          <p:nvPr/>
        </p:nvSpPr>
        <p:spPr>
          <a:xfrm>
            <a:off x="6852927" y="5955268"/>
            <a:ext cx="1529073" cy="369332"/>
          </a:xfrm>
          <a:prstGeom prst="rect">
            <a:avLst/>
          </a:prstGeom>
          <a:noFill/>
        </p:spPr>
        <p:txBody>
          <a:bodyPr wrap="none" rtlCol="0">
            <a:spAutoFit/>
          </a:bodyPr>
          <a:lstStyle/>
          <a:p>
            <a:pPr algn="ctr"/>
            <a:r>
              <a:rPr lang="en-US" dirty="0" smtClean="0"/>
              <a:t>New style bolt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286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Test Criteria</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533400" y="1147798"/>
            <a:ext cx="8077200" cy="5176802"/>
          </a:xfrm>
          <a:prstGeom prst="rect">
            <a:avLst/>
          </a:prstGeom>
        </p:spPr>
        <p:txBody>
          <a:bodyPr vert="horz" lIns="91440" tIns="45720" rIns="91440" bIns="45720" rtlCol="0">
            <a:sp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 BW350 loads</a:t>
            </a:r>
            <a:r>
              <a:rPr kumimoji="0" lang="en-US" sz="2800" b="0" i="0" u="none" strike="noStrike" kern="1200" cap="none" spc="0" normalizeH="0" noProof="0" dirty="0" smtClean="0">
                <a:ln>
                  <a:noFill/>
                </a:ln>
                <a:solidFill>
                  <a:schemeClr val="tx1"/>
                </a:solidFill>
                <a:effectLst/>
                <a:uLnTx/>
                <a:uFillTx/>
                <a:latin typeface="+mn-lt"/>
                <a:ea typeface="+mn-ea"/>
                <a:cs typeface="+mn-cs"/>
              </a:rPr>
              <a:t> as basis of test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These loads</a:t>
            </a:r>
            <a:r>
              <a:rPr kumimoji="0" lang="en-US" sz="2800" b="0" i="0" u="none" strike="noStrike" kern="1200" cap="none" spc="0" normalizeH="0" noProof="0" dirty="0" smtClean="0">
                <a:ln>
                  <a:noFill/>
                </a:ln>
                <a:solidFill>
                  <a:schemeClr val="tx1"/>
                </a:solidFill>
                <a:effectLst/>
                <a:uLnTx/>
                <a:uFillTx/>
                <a:latin typeface="+mn-lt"/>
                <a:ea typeface="+mn-ea"/>
                <a:cs typeface="+mn-cs"/>
              </a:rPr>
              <a:t> are 47% higher than the 200Z loads due to heavier weights and larger rotating radius.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Test rig must simulate</a:t>
            </a:r>
            <a:r>
              <a:rPr kumimoji="0" lang="en-US" sz="2800" b="0" i="0" u="none" strike="noStrike" kern="1200" cap="none" spc="0" normalizeH="0" noProof="0" dirty="0" smtClean="0">
                <a:ln>
                  <a:noFill/>
                </a:ln>
                <a:solidFill>
                  <a:schemeClr val="tx1"/>
                </a:solidFill>
                <a:effectLst/>
                <a:uLnTx/>
                <a:uFillTx/>
                <a:latin typeface="+mn-lt"/>
                <a:ea typeface="+mn-ea"/>
                <a:cs typeface="+mn-cs"/>
              </a:rPr>
              <a:t> actual part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configuration, wedge angles, and dimensions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Minimum load for passing test must</a:t>
            </a:r>
            <a:r>
              <a:rPr kumimoji="0" lang="en-US" sz="2800" b="0" i="0" u="none" strike="noStrike" kern="1200" cap="none" spc="0" normalizeH="0" noProof="0" dirty="0" smtClean="0">
                <a:ln>
                  <a:noFill/>
                </a:ln>
                <a:solidFill>
                  <a:schemeClr val="tx1"/>
                </a:solidFill>
                <a:effectLst/>
                <a:uLnTx/>
                <a:uFillTx/>
                <a:latin typeface="+mn-lt"/>
                <a:ea typeface="+mn-ea"/>
                <a:cs typeface="+mn-cs"/>
              </a:rPr>
              <a:t> be equivalent to 6000 RPM, or 2925 pounds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 yielding,</a:t>
            </a:r>
            <a:r>
              <a:rPr kumimoji="0" lang="en-US" sz="2800" b="0" i="0" u="none" strike="noStrike" kern="1200" cap="none" spc="0" normalizeH="0" noProof="0" dirty="0" smtClean="0">
                <a:ln>
                  <a:noFill/>
                </a:ln>
                <a:solidFill>
                  <a:schemeClr val="tx1"/>
                </a:solidFill>
                <a:effectLst/>
                <a:uLnTx/>
                <a:uFillTx/>
                <a:latin typeface="+mn-lt"/>
                <a:ea typeface="+mn-ea"/>
                <a:cs typeface="+mn-cs"/>
              </a:rPr>
              <a:t> bending or other deformation allowed below 6000 RPM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(3600 prop</a:t>
            </a:r>
            <a:r>
              <a:rPr kumimoji="0" lang="en-US" sz="2400" b="0" i="0" u="none" strike="noStrike" kern="1200" cap="none" spc="0" normalizeH="0" noProof="0" dirty="0" smtClean="0">
                <a:ln>
                  <a:noFill/>
                </a:ln>
                <a:solidFill>
                  <a:schemeClr val="tx1"/>
                </a:solidFill>
                <a:effectLst/>
                <a:uLnTx/>
                <a:uFillTx/>
                <a:latin typeface="+mn-lt"/>
                <a:ea typeface="+mn-ea"/>
                <a:cs typeface="+mn-cs"/>
              </a:rPr>
              <a:t> RPM on BW350)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dirty="0" smtClean="0"/>
              <a:t>After passing the minimum loads increase until first signs of any failure.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57274" y="76200"/>
            <a:ext cx="2781851" cy="769441"/>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Test Set Up</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Test close up.jpg"/>
          <p:cNvPicPr>
            <a:picLocks noChangeAspect="1"/>
          </p:cNvPicPr>
          <p:nvPr/>
        </p:nvPicPr>
        <p:blipFill>
          <a:blip r:embed="rId2" cstate="print"/>
          <a:stretch>
            <a:fillRect/>
          </a:stretch>
        </p:blipFill>
        <p:spPr>
          <a:xfrm>
            <a:off x="4495800" y="838200"/>
            <a:ext cx="4419600" cy="3923077"/>
          </a:xfrm>
          <a:prstGeom prst="rect">
            <a:avLst/>
          </a:prstGeom>
        </p:spPr>
      </p:pic>
      <p:pic>
        <p:nvPicPr>
          <p:cNvPr id="9" name="Picture 8" descr="Modified Finger.jpg"/>
          <p:cNvPicPr>
            <a:picLocks noChangeAspect="1"/>
          </p:cNvPicPr>
          <p:nvPr/>
        </p:nvPicPr>
        <p:blipFill>
          <a:blip r:embed="rId3" cstate="print"/>
          <a:stretch>
            <a:fillRect/>
          </a:stretch>
        </p:blipFill>
        <p:spPr>
          <a:xfrm>
            <a:off x="228600" y="838200"/>
            <a:ext cx="4114800" cy="3927883"/>
          </a:xfrm>
          <a:prstGeom prst="rect">
            <a:avLst/>
          </a:prstGeom>
        </p:spPr>
      </p:pic>
      <p:cxnSp>
        <p:nvCxnSpPr>
          <p:cNvPr id="10" name="Straight Arrow Connector 9"/>
          <p:cNvCxnSpPr>
            <a:stCxn id="11" idx="0"/>
          </p:cNvCxnSpPr>
          <p:nvPr/>
        </p:nvCxnSpPr>
        <p:spPr>
          <a:xfrm flipH="1" flipV="1">
            <a:off x="7010400" y="2590800"/>
            <a:ext cx="495300" cy="2762071"/>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0"/>
          </p:cNvCxnSpPr>
          <p:nvPr/>
        </p:nvCxnSpPr>
        <p:spPr>
          <a:xfrm flipV="1">
            <a:off x="1485900" y="3886200"/>
            <a:ext cx="190500" cy="1474125"/>
          </a:xfrm>
          <a:prstGeom prst="straightConnector1">
            <a:avLst/>
          </a:prstGeom>
          <a:ln w="508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1925" y="5352871"/>
            <a:ext cx="3048000" cy="1200329"/>
          </a:xfrm>
          <a:prstGeom prst="rect">
            <a:avLst/>
          </a:prstGeom>
          <a:noFill/>
        </p:spPr>
        <p:txBody>
          <a:bodyPr wrap="square" rtlCol="0">
            <a:spAutoFit/>
          </a:bodyPr>
          <a:lstStyle/>
          <a:p>
            <a:pPr algn="ctr"/>
            <a:r>
              <a:rPr lang="en-US" sz="2400" dirty="0" smtClean="0"/>
              <a:t>A calibrated scale was used to measure the loads applied.</a:t>
            </a:r>
            <a:endParaRPr lang="en-US" sz="2400" dirty="0"/>
          </a:p>
        </p:txBody>
      </p:sp>
      <p:sp>
        <p:nvSpPr>
          <p:cNvPr id="11" name="TextBox 10"/>
          <p:cNvSpPr txBox="1"/>
          <p:nvPr/>
        </p:nvSpPr>
        <p:spPr>
          <a:xfrm>
            <a:off x="5943600" y="5352871"/>
            <a:ext cx="3124200" cy="1200329"/>
          </a:xfrm>
          <a:prstGeom prst="rect">
            <a:avLst/>
          </a:prstGeom>
          <a:noFill/>
        </p:spPr>
        <p:txBody>
          <a:bodyPr wrap="square" rtlCol="0">
            <a:spAutoFit/>
          </a:bodyPr>
          <a:lstStyle/>
          <a:p>
            <a:pPr algn="ctr"/>
            <a:r>
              <a:rPr lang="en-US" sz="2400" dirty="0" smtClean="0"/>
              <a:t>A larger and longer extra strong “weight” was made to pull on.</a:t>
            </a:r>
            <a:endParaRPr lang="en-US" sz="2400" dirty="0"/>
          </a:p>
        </p:txBody>
      </p:sp>
      <p:sp>
        <p:nvSpPr>
          <p:cNvPr id="12" name="TextBox 11"/>
          <p:cNvSpPr txBox="1"/>
          <p:nvPr/>
        </p:nvSpPr>
        <p:spPr>
          <a:xfrm>
            <a:off x="228600" y="5360325"/>
            <a:ext cx="2514600" cy="1219200"/>
          </a:xfrm>
          <a:prstGeom prst="rect">
            <a:avLst/>
          </a:prstGeom>
          <a:noFill/>
        </p:spPr>
        <p:txBody>
          <a:bodyPr wrap="square" rtlCol="0">
            <a:noAutofit/>
          </a:bodyPr>
          <a:lstStyle/>
          <a:p>
            <a:pPr algn="ctr"/>
            <a:r>
              <a:rPr lang="en-US" sz="2400" dirty="0" smtClean="0"/>
              <a:t>The test base is the same steel as the flywheel.</a:t>
            </a:r>
            <a:endParaRPr lang="en-US" sz="2400" dirty="0"/>
          </a:p>
        </p:txBody>
      </p:sp>
      <p:cxnSp>
        <p:nvCxnSpPr>
          <p:cNvPr id="21" name="Straight Arrow Connector 20"/>
          <p:cNvCxnSpPr>
            <a:stCxn id="8" idx="0"/>
          </p:cNvCxnSpPr>
          <p:nvPr/>
        </p:nvCxnSpPr>
        <p:spPr>
          <a:xfrm flipV="1">
            <a:off x="4445925" y="2547850"/>
            <a:ext cx="202275" cy="2805021"/>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219200" y="1066800"/>
          <a:ext cx="6705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626788" y="76200"/>
            <a:ext cx="3890424" cy="769441"/>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Predicted Loads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traight Connector 5"/>
          <p:cNvSpPr/>
          <p:nvPr/>
        </p:nvSpPr>
        <p:spPr>
          <a:xfrm>
            <a:off x="5791200" y="1676400"/>
            <a:ext cx="0" cy="4495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 name="TextBox 6"/>
          <p:cNvSpPr txBox="1"/>
          <p:nvPr/>
        </p:nvSpPr>
        <p:spPr>
          <a:xfrm>
            <a:off x="76200" y="2667000"/>
            <a:ext cx="1295400" cy="923330"/>
          </a:xfrm>
          <a:prstGeom prst="rect">
            <a:avLst/>
          </a:prstGeom>
          <a:noFill/>
        </p:spPr>
        <p:txBody>
          <a:bodyPr wrap="square" rtlCol="0">
            <a:spAutoFit/>
          </a:bodyPr>
          <a:lstStyle/>
          <a:p>
            <a:pPr algn="ctr"/>
            <a:r>
              <a:rPr lang="en-US" b="1" dirty="0" smtClean="0"/>
              <a:t>Loads</a:t>
            </a:r>
          </a:p>
          <a:p>
            <a:pPr algn="ctr"/>
            <a:r>
              <a:rPr lang="en-US" b="1" dirty="0" smtClean="0"/>
              <a:t>Generated</a:t>
            </a:r>
          </a:p>
          <a:p>
            <a:pPr algn="ctr"/>
            <a:r>
              <a:rPr lang="en-US" b="1" dirty="0" smtClean="0"/>
              <a:t>Lbs</a:t>
            </a:r>
            <a:endParaRPr lang="en-US" b="1" dirty="0"/>
          </a:p>
        </p:txBody>
      </p:sp>
      <p:sp>
        <p:nvSpPr>
          <p:cNvPr id="8" name="TextBox 7"/>
          <p:cNvSpPr txBox="1"/>
          <p:nvPr/>
        </p:nvSpPr>
        <p:spPr>
          <a:xfrm>
            <a:off x="3505200" y="6336268"/>
            <a:ext cx="1752600" cy="369332"/>
          </a:xfrm>
          <a:prstGeom prst="rect">
            <a:avLst/>
          </a:prstGeom>
          <a:noFill/>
        </p:spPr>
        <p:txBody>
          <a:bodyPr wrap="square" rtlCol="0">
            <a:spAutoFit/>
          </a:bodyPr>
          <a:lstStyle/>
          <a:p>
            <a:pPr algn="ctr"/>
            <a:r>
              <a:rPr lang="en-US" b="1" dirty="0" smtClean="0"/>
              <a:t>Engine RPM’s</a:t>
            </a:r>
            <a:endParaRPr lang="en-US" b="1" dirty="0"/>
          </a:p>
        </p:txBody>
      </p:sp>
      <p:sp>
        <p:nvSpPr>
          <p:cNvPr id="9" name="TextBox 8"/>
          <p:cNvSpPr txBox="1"/>
          <p:nvPr/>
        </p:nvSpPr>
        <p:spPr>
          <a:xfrm>
            <a:off x="3886200" y="921603"/>
            <a:ext cx="947650" cy="830997"/>
          </a:xfrm>
          <a:prstGeom prst="rect">
            <a:avLst/>
          </a:prstGeom>
          <a:noFill/>
        </p:spPr>
        <p:txBody>
          <a:bodyPr wrap="square" rtlCol="0">
            <a:spAutoFit/>
          </a:bodyPr>
          <a:lstStyle/>
          <a:p>
            <a:pPr algn="ctr"/>
            <a:r>
              <a:rPr lang="en-US" sz="1600" dirty="0" smtClean="0">
                <a:solidFill>
                  <a:schemeClr val="accent6">
                    <a:lumMod val="75000"/>
                  </a:schemeClr>
                </a:solidFill>
              </a:rPr>
              <a:t>Max Take-off RPM</a:t>
            </a:r>
            <a:endParaRPr lang="en-US" sz="1600" dirty="0">
              <a:solidFill>
                <a:schemeClr val="accent6">
                  <a:lumMod val="75000"/>
                </a:schemeClr>
              </a:solidFill>
            </a:endParaRPr>
          </a:p>
        </p:txBody>
      </p:sp>
      <p:sp>
        <p:nvSpPr>
          <p:cNvPr id="10" name="TextBox 9"/>
          <p:cNvSpPr txBox="1"/>
          <p:nvPr/>
        </p:nvSpPr>
        <p:spPr>
          <a:xfrm>
            <a:off x="5367250" y="1167825"/>
            <a:ext cx="838200" cy="584775"/>
          </a:xfrm>
          <a:prstGeom prst="rect">
            <a:avLst/>
          </a:prstGeom>
          <a:noFill/>
        </p:spPr>
        <p:txBody>
          <a:bodyPr wrap="square" rtlCol="0">
            <a:spAutoFit/>
          </a:bodyPr>
          <a:lstStyle/>
          <a:p>
            <a:pPr algn="ctr"/>
            <a:r>
              <a:rPr lang="en-US" sz="1600" dirty="0" smtClean="0">
                <a:solidFill>
                  <a:srgbClr val="00B050"/>
                </a:solidFill>
              </a:rPr>
              <a:t>Test Ended</a:t>
            </a:r>
            <a:endParaRPr lang="en-US" sz="1600" dirty="0">
              <a:solidFill>
                <a:srgbClr val="00B050"/>
              </a:solidFill>
            </a:endParaRPr>
          </a:p>
        </p:txBody>
      </p:sp>
      <p:sp>
        <p:nvSpPr>
          <p:cNvPr id="11" name="TextBox 10"/>
          <p:cNvSpPr txBox="1"/>
          <p:nvPr/>
        </p:nvSpPr>
        <p:spPr>
          <a:xfrm>
            <a:off x="6019800" y="914400"/>
            <a:ext cx="990600" cy="830997"/>
          </a:xfrm>
          <a:prstGeom prst="rect">
            <a:avLst/>
          </a:prstGeom>
          <a:noFill/>
        </p:spPr>
        <p:txBody>
          <a:bodyPr wrap="square" rtlCol="0">
            <a:spAutoFit/>
          </a:bodyPr>
          <a:lstStyle/>
          <a:p>
            <a:pPr algn="ctr"/>
            <a:r>
              <a:rPr lang="en-US" sz="1600" dirty="0" smtClean="0">
                <a:solidFill>
                  <a:srgbClr val="FF0000"/>
                </a:solidFill>
              </a:rPr>
              <a:t>Predicted</a:t>
            </a:r>
          </a:p>
          <a:p>
            <a:pPr algn="ctr"/>
            <a:r>
              <a:rPr lang="en-US" sz="1600" dirty="0" smtClean="0">
                <a:solidFill>
                  <a:srgbClr val="FF0000"/>
                </a:solidFill>
              </a:rPr>
              <a:t>Bolt</a:t>
            </a:r>
          </a:p>
          <a:p>
            <a:pPr algn="ctr"/>
            <a:r>
              <a:rPr lang="en-US" sz="1600" dirty="0" smtClean="0">
                <a:solidFill>
                  <a:srgbClr val="FF0000"/>
                </a:solidFill>
              </a:rPr>
              <a:t>Failure</a:t>
            </a:r>
            <a:endParaRPr lang="en-US" sz="1600" dirty="0">
              <a:solidFill>
                <a:srgbClr val="FF0000"/>
              </a:solidFill>
            </a:endParaRPr>
          </a:p>
        </p:txBody>
      </p:sp>
      <p:sp>
        <p:nvSpPr>
          <p:cNvPr id="12" name="Straight Connector 11"/>
          <p:cNvSpPr/>
          <p:nvPr/>
        </p:nvSpPr>
        <p:spPr>
          <a:xfrm>
            <a:off x="5164975" y="1676400"/>
            <a:ext cx="0" cy="44958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3" name="TextBox 12"/>
          <p:cNvSpPr txBox="1"/>
          <p:nvPr/>
        </p:nvSpPr>
        <p:spPr>
          <a:xfrm>
            <a:off x="4664825" y="685800"/>
            <a:ext cx="1007225" cy="1077218"/>
          </a:xfrm>
          <a:prstGeom prst="rect">
            <a:avLst/>
          </a:prstGeom>
          <a:noFill/>
        </p:spPr>
        <p:txBody>
          <a:bodyPr wrap="square" rtlCol="0">
            <a:spAutoFit/>
          </a:bodyPr>
          <a:lstStyle/>
          <a:p>
            <a:pPr algn="ctr"/>
            <a:r>
              <a:rPr lang="en-US" sz="1600" dirty="0" smtClean="0">
                <a:solidFill>
                  <a:srgbClr val="0070C0"/>
                </a:solidFill>
              </a:rPr>
              <a:t>Test Goal,</a:t>
            </a:r>
          </a:p>
          <a:p>
            <a:pPr algn="ctr"/>
            <a:r>
              <a:rPr lang="en-US" sz="1600" dirty="0" smtClean="0">
                <a:solidFill>
                  <a:srgbClr val="0070C0"/>
                </a:solidFill>
              </a:rPr>
              <a:t>Max Engine RPM</a:t>
            </a:r>
            <a:endParaRPr lang="en-US" sz="1600" dirty="0">
              <a:solidFill>
                <a:srgbClr val="0070C0"/>
              </a:solidFill>
            </a:endParaRPr>
          </a:p>
        </p:txBody>
      </p:sp>
      <p:sp>
        <p:nvSpPr>
          <p:cNvPr id="14" name="TextBox 13"/>
          <p:cNvSpPr txBox="1"/>
          <p:nvPr/>
        </p:nvSpPr>
        <p:spPr>
          <a:xfrm>
            <a:off x="3995650" y="6138446"/>
            <a:ext cx="685800" cy="307777"/>
          </a:xfrm>
          <a:prstGeom prst="rect">
            <a:avLst/>
          </a:prstGeom>
          <a:noFill/>
        </p:spPr>
        <p:txBody>
          <a:bodyPr wrap="square" rtlCol="0">
            <a:spAutoFit/>
          </a:bodyPr>
          <a:lstStyle/>
          <a:p>
            <a:pPr algn="ctr"/>
            <a:r>
              <a:rPr lang="en-US" sz="1400" dirty="0" smtClean="0">
                <a:solidFill>
                  <a:schemeClr val="accent6">
                    <a:lumMod val="75000"/>
                  </a:schemeClr>
                </a:solidFill>
              </a:rPr>
              <a:t>4500</a:t>
            </a:r>
            <a:endParaRPr lang="en-US" sz="1400" dirty="0">
              <a:solidFill>
                <a:schemeClr val="accent6">
                  <a:lumMod val="75000"/>
                </a:schemeClr>
              </a:solidFill>
            </a:endParaRPr>
          </a:p>
        </p:txBody>
      </p:sp>
      <p:sp>
        <p:nvSpPr>
          <p:cNvPr id="15" name="TextBox 14"/>
          <p:cNvSpPr txBox="1"/>
          <p:nvPr/>
        </p:nvSpPr>
        <p:spPr>
          <a:xfrm>
            <a:off x="4817225" y="6138950"/>
            <a:ext cx="685800" cy="307777"/>
          </a:xfrm>
          <a:prstGeom prst="rect">
            <a:avLst/>
          </a:prstGeom>
          <a:noFill/>
        </p:spPr>
        <p:txBody>
          <a:bodyPr wrap="square" rtlCol="0">
            <a:spAutoFit/>
          </a:bodyPr>
          <a:lstStyle/>
          <a:p>
            <a:pPr algn="ctr"/>
            <a:r>
              <a:rPr lang="en-US" sz="1400" dirty="0" smtClean="0">
                <a:solidFill>
                  <a:srgbClr val="00B0F0"/>
                </a:solidFill>
              </a:rPr>
              <a:t>6000</a:t>
            </a:r>
            <a:endParaRPr lang="en-US" sz="1400" dirty="0">
              <a:solidFill>
                <a:srgbClr val="00B0F0"/>
              </a:solidFill>
            </a:endParaRPr>
          </a:p>
        </p:txBody>
      </p:sp>
      <p:sp>
        <p:nvSpPr>
          <p:cNvPr id="16" name="TextBox 15"/>
          <p:cNvSpPr txBox="1"/>
          <p:nvPr/>
        </p:nvSpPr>
        <p:spPr>
          <a:xfrm>
            <a:off x="5433750" y="6162500"/>
            <a:ext cx="685800" cy="307777"/>
          </a:xfrm>
          <a:prstGeom prst="rect">
            <a:avLst/>
          </a:prstGeom>
          <a:noFill/>
        </p:spPr>
        <p:txBody>
          <a:bodyPr wrap="square" rtlCol="0">
            <a:spAutoFit/>
          </a:bodyPr>
          <a:lstStyle/>
          <a:p>
            <a:pPr algn="ctr"/>
            <a:r>
              <a:rPr lang="en-US" sz="1400" dirty="0" smtClean="0">
                <a:solidFill>
                  <a:srgbClr val="00B050"/>
                </a:solidFill>
              </a:rPr>
              <a:t>7108</a:t>
            </a:r>
            <a:endParaRPr lang="en-US" sz="1400" dirty="0">
              <a:solidFill>
                <a:srgbClr val="00B050"/>
              </a:solidFill>
            </a:endParaRPr>
          </a:p>
        </p:txBody>
      </p:sp>
      <p:sp>
        <p:nvSpPr>
          <p:cNvPr id="17" name="TextBox 16"/>
          <p:cNvSpPr txBox="1"/>
          <p:nvPr/>
        </p:nvSpPr>
        <p:spPr>
          <a:xfrm>
            <a:off x="5924200" y="6152598"/>
            <a:ext cx="685800" cy="307777"/>
          </a:xfrm>
          <a:prstGeom prst="rect">
            <a:avLst/>
          </a:prstGeom>
          <a:noFill/>
        </p:spPr>
        <p:txBody>
          <a:bodyPr wrap="square" rtlCol="0">
            <a:spAutoFit/>
          </a:bodyPr>
          <a:lstStyle/>
          <a:p>
            <a:pPr algn="ctr"/>
            <a:r>
              <a:rPr lang="en-US" sz="1400" dirty="0" smtClean="0">
                <a:solidFill>
                  <a:srgbClr val="FF0000"/>
                </a:solidFill>
              </a:rPr>
              <a:t>7750</a:t>
            </a:r>
            <a:endParaRPr lang="en-US" sz="1400"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2037</Words>
  <Application>Microsoft Office PowerPoint</Application>
  <PresentationFormat>On-screen Show (4:3)</PresentationFormat>
  <Paragraphs>236</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1) Updated Flywheel Finger Mounting Design   2) New Engine Conversions and FWF Packages  3) New Facilities and Location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Price Changes Since 2011</vt:lpstr>
      <vt:lpstr>Even Bigger Developments</vt:lpstr>
      <vt:lpstr>Even Bigger Developments</vt:lpstr>
      <vt:lpstr>Even Bigger Developments</vt:lpstr>
      <vt:lpstr>Even Bigger Developments</vt:lpstr>
      <vt:lpstr>Even Bigger Developments</vt:lpstr>
      <vt:lpstr>BW350 Special Requests</vt:lpstr>
      <vt:lpstr>New Facilities and Location</vt:lpstr>
      <vt:lpstr>New Facilities and Location</vt:lpstr>
      <vt:lpstr>Contacting Auto PSRU’s</vt:lpstr>
      <vt:lpstr>Contacting Auto PSRU’s</vt:lpstr>
      <vt:lpstr>Information at Sun N Fun</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Stuart Davis - Owner</dc:creator>
  <cp:lastModifiedBy>Stuart Davis - Owner</cp:lastModifiedBy>
  <cp:revision>192</cp:revision>
  <dcterms:created xsi:type="dcterms:W3CDTF">2015-10-14T00:12:43Z</dcterms:created>
  <dcterms:modified xsi:type="dcterms:W3CDTF">2017-04-12T00:48:19Z</dcterms:modified>
</cp:coreProperties>
</file>