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70" r:id="rId2"/>
    <p:sldId id="256" r:id="rId3"/>
    <p:sldId id="276" r:id="rId4"/>
    <p:sldId id="261" r:id="rId5"/>
    <p:sldId id="260" r:id="rId6"/>
    <p:sldId id="257" r:id="rId7"/>
    <p:sldId id="265" r:id="rId8"/>
    <p:sldId id="266" r:id="rId9"/>
    <p:sldId id="268" r:id="rId10"/>
    <p:sldId id="291" r:id="rId11"/>
    <p:sldId id="267" r:id="rId12"/>
    <p:sldId id="275" r:id="rId13"/>
    <p:sldId id="315" r:id="rId14"/>
    <p:sldId id="269" r:id="rId15"/>
    <p:sldId id="292" r:id="rId16"/>
    <p:sldId id="294" r:id="rId17"/>
    <p:sldId id="318" r:id="rId18"/>
    <p:sldId id="319" r:id="rId19"/>
    <p:sldId id="296" r:id="rId20"/>
    <p:sldId id="282" r:id="rId21"/>
    <p:sldId id="295" r:id="rId22"/>
    <p:sldId id="297" r:id="rId23"/>
    <p:sldId id="298" r:id="rId24"/>
    <p:sldId id="301" r:id="rId25"/>
    <p:sldId id="302" r:id="rId26"/>
    <p:sldId id="283" r:id="rId27"/>
    <p:sldId id="284" r:id="rId28"/>
    <p:sldId id="293" r:id="rId29"/>
    <p:sldId id="303" r:id="rId30"/>
    <p:sldId id="304" r:id="rId31"/>
    <p:sldId id="305" r:id="rId32"/>
    <p:sldId id="306" r:id="rId33"/>
    <p:sldId id="307" r:id="rId34"/>
    <p:sldId id="308" r:id="rId35"/>
    <p:sldId id="310" r:id="rId36"/>
    <p:sldId id="311" r:id="rId37"/>
    <p:sldId id="312" r:id="rId38"/>
    <p:sldId id="313" r:id="rId39"/>
    <p:sldId id="314" r:id="rId40"/>
    <p:sldId id="309" r:id="rId41"/>
    <p:sldId id="317" r:id="rId42"/>
    <p:sldId id="316" r:id="rId43"/>
    <p:sldId id="320" r:id="rId44"/>
    <p:sldId id="279" r:id="rId45"/>
    <p:sldId id="287" r:id="rId46"/>
    <p:sldId id="280" r:id="rId47"/>
    <p:sldId id="27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6" autoAdjust="0"/>
  </p:normalViewPr>
  <p:slideViewPr>
    <p:cSldViewPr>
      <p:cViewPr varScale="1">
        <p:scale>
          <a:sx n="59" d="100"/>
          <a:sy n="59" d="100"/>
        </p:scale>
        <p:origin x="-1380" y="-78"/>
      </p:cViewPr>
      <p:guideLst>
        <p:guide orient="horz" pos="2160"/>
        <p:guide pos="2880"/>
      </p:guideLst>
    </p:cSldViewPr>
  </p:slideViewPr>
  <p:outlineViewPr>
    <p:cViewPr>
      <p:scale>
        <a:sx n="33" d="100"/>
        <a:sy n="33" d="100"/>
      </p:scale>
      <p:origin x="0" y="148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3FDDB-6EBA-436F-9B0C-C526034F1500}" type="datetimeFigureOut">
              <a:rPr lang="en-US" smtClean="0"/>
              <a:pPr/>
              <a:t>4/5/2018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DBF39-0B67-47BE-A50E-071DC7354C6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DBF39-0B67-47BE-A50E-071DC7354C61}"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DBF39-0B67-47BE-A50E-071DC7354C61}" type="slidenum">
              <a:rPr lang="en-US" smtClean="0"/>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DBF39-0B67-47BE-A50E-071DC7354C61}"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2BF5E0-3B29-473B-92BD-BE1D987D59A6}" type="datetimeFigureOut">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BF5E0-3B29-473B-92BD-BE1D987D59A6}" type="datetimeFigureOut">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BF5E0-3B29-473B-92BD-BE1D987D59A6}" type="datetimeFigureOut">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BF5E0-3B29-473B-92BD-BE1D987D59A6}" type="datetimeFigureOut">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BF5E0-3B29-473B-92BD-BE1D987D59A6}" type="datetimeFigureOut">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2BF5E0-3B29-473B-92BD-BE1D987D59A6}" type="datetimeFigureOut">
              <a:rPr lang="en-US" smtClean="0"/>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2BF5E0-3B29-473B-92BD-BE1D987D59A6}" type="datetimeFigureOut">
              <a:rPr lang="en-US" smtClean="0"/>
              <a:pPr/>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2BF5E0-3B29-473B-92BD-BE1D987D59A6}" type="datetimeFigureOut">
              <a:rPr lang="en-US" smtClean="0"/>
              <a:pPr/>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BF5E0-3B29-473B-92BD-BE1D987D59A6}" type="datetimeFigureOut">
              <a:rPr lang="en-US" smtClean="0"/>
              <a:pPr/>
              <a:t>4/5/2018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BF5E0-3B29-473B-92BD-BE1D987D59A6}" type="datetimeFigureOut">
              <a:rPr lang="en-US" smtClean="0"/>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BF5E0-3B29-473B-92BD-BE1D987D59A6}" type="datetimeFigureOut">
              <a:rPr lang="en-US" smtClean="0"/>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2E49BA-5C31-4A81-BBD8-A27D83818CC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BF5E0-3B29-473B-92BD-BE1D987D59A6}" type="datetimeFigureOut">
              <a:rPr lang="en-US" smtClean="0"/>
              <a:pPr/>
              <a:t>4/5/2018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E49BA-5C31-4A81-BBD8-A27D83818C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3371"/>
            <a:ext cx="8229600" cy="4216539"/>
          </a:xfrm>
        </p:spPr>
        <p:txBody>
          <a:bodyPr>
            <a:spAutoFit/>
          </a:bodyPr>
          <a:lstStyle/>
          <a:p>
            <a:r>
              <a:rPr lang="en-US" sz="4000" b="1" dirty="0" smtClean="0"/>
              <a:t>1) Lessons Learned</a:t>
            </a:r>
            <a:r>
              <a:rPr lang="en-US" b="1" dirty="0" smtClean="0"/>
              <a:t/>
            </a:r>
            <a:br>
              <a:rPr lang="en-US" b="1" dirty="0" smtClean="0"/>
            </a:br>
            <a:r>
              <a:rPr lang="en-US" sz="2000" b="1" dirty="0" smtClean="0"/>
              <a:t/>
            </a:r>
            <a:br>
              <a:rPr lang="en-US" sz="2000" b="1" dirty="0" smtClean="0"/>
            </a:br>
            <a:r>
              <a:rPr lang="en-US" b="1" dirty="0" smtClean="0"/>
              <a:t> </a:t>
            </a:r>
            <a:r>
              <a:rPr lang="en-US" sz="4000" b="1" dirty="0" smtClean="0"/>
              <a:t>2) Propeller Size Effects on Shaft Loads</a:t>
            </a:r>
            <a:r>
              <a:rPr lang="en-US" b="1" dirty="0" smtClean="0"/>
              <a:t/>
            </a:r>
            <a:br>
              <a:rPr lang="en-US" b="1" dirty="0" smtClean="0"/>
            </a:br>
            <a:r>
              <a:rPr lang="en-US" sz="2000" b="1" dirty="0" smtClean="0"/>
              <a:t/>
            </a:r>
            <a:br>
              <a:rPr lang="en-US" sz="2000" b="1" dirty="0" smtClean="0"/>
            </a:br>
            <a:r>
              <a:rPr lang="en-US" sz="4000" b="1" dirty="0" smtClean="0"/>
              <a:t>3) New Developments</a:t>
            </a:r>
            <a:r>
              <a:rPr lang="en-US" b="1" dirty="0" smtClean="0"/>
              <a:t/>
            </a:r>
            <a:br>
              <a:rPr lang="en-US" b="1" dirty="0" smtClean="0"/>
            </a:br>
            <a:r>
              <a:rPr lang="en-US" sz="2000" b="1" dirty="0" smtClean="0"/>
              <a:t/>
            </a:r>
            <a:br>
              <a:rPr lang="en-US" sz="2000" b="1" dirty="0" smtClean="0"/>
            </a:br>
            <a:r>
              <a:rPr lang="en-US" sz="4000" b="1" dirty="0" smtClean="0"/>
              <a:t>4) News and Announcements</a:t>
            </a:r>
            <a:endParaRPr lang="en-US" sz="4000" b="1" dirty="0"/>
          </a:p>
        </p:txBody>
      </p:sp>
      <p:sp>
        <p:nvSpPr>
          <p:cNvPr id="3" name="Title 1"/>
          <p:cNvSpPr txBox="1">
            <a:spLocks/>
          </p:cNvSpPr>
          <p:nvPr/>
        </p:nvSpPr>
        <p:spPr>
          <a:xfrm>
            <a:off x="228600" y="228600"/>
            <a:ext cx="8686800" cy="1754326"/>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tx1"/>
                </a:solidFill>
                <a:effectLst/>
                <a:uLnTx/>
                <a:uFillTx/>
                <a:latin typeface="+mj-lt"/>
                <a:ea typeface="+mj-ea"/>
                <a:cs typeface="+mj-cs"/>
              </a:rPr>
              <a:t>LESSONS, TIPS</a:t>
            </a:r>
            <a:r>
              <a:rPr lang="en-US" sz="5400" b="1" dirty="0" smtClean="0">
                <a:latin typeface="+mj-lt"/>
                <a:ea typeface="+mj-ea"/>
                <a:cs typeface="+mj-cs"/>
              </a:rPr>
              <a:t>, AND NEWS FROM </a:t>
            </a:r>
            <a:r>
              <a:rPr kumimoji="0" lang="en-US" sz="5400" b="1" i="0" u="none" strike="noStrike" kern="1200" cap="none" spc="0" normalizeH="0" noProof="0" dirty="0" smtClean="0">
                <a:ln>
                  <a:noFill/>
                </a:ln>
                <a:solidFill>
                  <a:schemeClr val="tx1"/>
                </a:solidFill>
                <a:effectLst/>
                <a:uLnTx/>
                <a:uFillTx/>
                <a:latin typeface="+mj-lt"/>
                <a:ea typeface="+mj-ea"/>
                <a:cs typeface="+mj-cs"/>
              </a:rPr>
              <a:t>AUTO PSRU’s</a:t>
            </a:r>
            <a:endParaRPr kumimoji="0" lang="en-US" sz="5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136" y="304800"/>
            <a:ext cx="6593728" cy="769441"/>
          </a:xfrm>
        </p:spPr>
        <p:txBody>
          <a:bodyPr wrap="none">
            <a:spAutoFit/>
          </a:bodyPr>
          <a:lstStyle/>
          <a:p>
            <a:r>
              <a:rPr lang="en-US" b="1" dirty="0" smtClean="0"/>
              <a:t>Welding Around the Engine</a:t>
            </a:r>
            <a:endParaRPr lang="en-US" dirty="0"/>
          </a:p>
        </p:txBody>
      </p:sp>
      <p:sp>
        <p:nvSpPr>
          <p:cNvPr id="4" name="TextBox 3"/>
          <p:cNvSpPr txBox="1"/>
          <p:nvPr/>
        </p:nvSpPr>
        <p:spPr>
          <a:xfrm>
            <a:off x="381000" y="1143000"/>
            <a:ext cx="8382000" cy="5486400"/>
          </a:xfrm>
          <a:prstGeom prst="rect">
            <a:avLst/>
          </a:prstGeom>
          <a:noFill/>
        </p:spPr>
        <p:txBody>
          <a:bodyPr wrap="square" rtlCol="0">
            <a:noAutofit/>
          </a:bodyPr>
          <a:lstStyle/>
          <a:p>
            <a:pPr algn="ctr"/>
            <a:r>
              <a:rPr lang="en-US" sz="3200" b="1" dirty="0" smtClean="0"/>
              <a:t>Investigating and working with several different engine ECU’s we have noticed the addition of some small print in the installation instructions.</a:t>
            </a:r>
          </a:p>
          <a:p>
            <a:pPr algn="ctr"/>
            <a:endParaRPr lang="en-US" sz="2000" b="1" dirty="0" smtClean="0"/>
          </a:p>
          <a:p>
            <a:pPr algn="ctr"/>
            <a:r>
              <a:rPr lang="en-US" sz="3200" b="1" dirty="0" smtClean="0"/>
              <a:t>This small print advises not to do </a:t>
            </a:r>
            <a:r>
              <a:rPr lang="en-US" sz="3200" b="1" u="sng" dirty="0" smtClean="0"/>
              <a:t>ANY</a:t>
            </a:r>
            <a:r>
              <a:rPr lang="en-US" sz="3200" b="1" dirty="0" smtClean="0"/>
              <a:t> TIG, MIG, or Arc welding with the ECU installed in the car.</a:t>
            </a:r>
          </a:p>
          <a:p>
            <a:pPr algn="ctr"/>
            <a:endParaRPr lang="en-US" sz="2000" b="1" dirty="0" smtClean="0"/>
          </a:p>
          <a:p>
            <a:pPr algn="ctr"/>
            <a:r>
              <a:rPr lang="en-US" sz="3200" b="1" dirty="0" smtClean="0"/>
              <a:t>These systems are designed to run on signals based on low voltages and milliamps. Even though they have built in protections a missing, failed, or improper ground could result in burning them out.</a:t>
            </a:r>
            <a:endParaRPr lang="en-US"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152400"/>
            <a:ext cx="8153400" cy="1676400"/>
          </a:xfrm>
          <a:prstGeom prst="rect">
            <a:avLst/>
          </a:prstGeom>
        </p:spPr>
        <p:txBody>
          <a:bodyPr vert="horz" lIns="91440" tIns="45720" rIns="91440" bIns="45720" rtlCol="0" anchor="ctr">
            <a:noAutofit/>
          </a:bodyPr>
          <a:lstStyle/>
          <a:p>
            <a:pPr lvl="0" algn="ctr">
              <a:spcBef>
                <a:spcPct val="0"/>
              </a:spcBef>
              <a:defRPr/>
            </a:pPr>
            <a:r>
              <a:rPr lang="en-US" sz="6000" b="1" dirty="0" smtClean="0"/>
              <a:t>PROPELLER SIZE EFFECTS on SHAFT LOADS</a:t>
            </a:r>
            <a:endParaRPr kumimoji="0" lang="en-US"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381000" y="1981200"/>
            <a:ext cx="8382000" cy="4419600"/>
          </a:xfrm>
          <a:prstGeom prst="rect">
            <a:avLst/>
          </a:prstGeom>
          <a:noFill/>
        </p:spPr>
        <p:txBody>
          <a:bodyPr wrap="square" rtlCol="0">
            <a:noAutofit/>
          </a:bodyPr>
          <a:lstStyle/>
          <a:p>
            <a:r>
              <a:rPr lang="en-US" sz="3200" b="1" dirty="0" smtClean="0"/>
              <a:t>There are two major parameters that impact the propeller loads on the propeller shaft.</a:t>
            </a:r>
          </a:p>
          <a:p>
            <a:endParaRPr lang="en-US" sz="1600" b="1" dirty="0" smtClean="0"/>
          </a:p>
          <a:p>
            <a:pPr marL="514350" indent="-514350">
              <a:buFont typeface="+mj-lt"/>
              <a:buAutoNum type="arabicPeriod"/>
            </a:pPr>
            <a:r>
              <a:rPr lang="en-US" sz="3200" b="1" dirty="0" smtClean="0"/>
              <a:t>Changes in Weight</a:t>
            </a:r>
          </a:p>
          <a:p>
            <a:pPr marL="514350" indent="-514350">
              <a:buFont typeface="+mj-lt"/>
              <a:buAutoNum type="arabicPeriod"/>
            </a:pPr>
            <a:r>
              <a:rPr lang="en-US" sz="3200" b="1" dirty="0" smtClean="0"/>
              <a:t>Changes in Diameter</a:t>
            </a:r>
          </a:p>
          <a:p>
            <a:pPr marL="514350" indent="-514350">
              <a:buFont typeface="+mj-lt"/>
              <a:buAutoNum type="arabicPeriod"/>
            </a:pPr>
            <a:r>
              <a:rPr lang="en-US" sz="3200" b="1" dirty="0" smtClean="0"/>
              <a:t>Flight maneuvers</a:t>
            </a:r>
          </a:p>
          <a:p>
            <a:pPr marL="514350" indent="-514350"/>
            <a:endParaRPr lang="en-US" sz="1600" b="1" dirty="0" smtClean="0"/>
          </a:p>
          <a:p>
            <a:r>
              <a:rPr lang="en-US" sz="3200" b="1" dirty="0" smtClean="0"/>
              <a:t>The propeller shaft of the BW350 uses the same bolt pattern of the IO-540 which is designed to handle a 3-bladed metal Hartzell propeller.</a:t>
            </a:r>
          </a:p>
          <a:p>
            <a:endParaRPr lang="en-US" sz="3200"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524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Changes in Propeller Weight</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762000" y="1143000"/>
            <a:ext cx="7620000" cy="5262979"/>
          </a:xfrm>
          <a:prstGeom prst="rect">
            <a:avLst/>
          </a:prstGeom>
          <a:noFill/>
        </p:spPr>
        <p:txBody>
          <a:bodyPr wrap="square" rtlCol="0">
            <a:spAutoFit/>
          </a:bodyPr>
          <a:lstStyle/>
          <a:p>
            <a:pPr marL="514350" indent="-514350">
              <a:buFont typeface="+mj-lt"/>
              <a:buAutoNum type="arabicPeriod"/>
            </a:pPr>
            <a:r>
              <a:rPr lang="en-US" sz="2800" b="1" dirty="0" smtClean="0"/>
              <a:t>The problem arises from several engines and propellers using the same bolt pattern.</a:t>
            </a:r>
          </a:p>
          <a:p>
            <a:pPr marL="514350" indent="-514350">
              <a:buFont typeface="+mj-lt"/>
              <a:buAutoNum type="arabicPeriod"/>
            </a:pPr>
            <a:r>
              <a:rPr lang="en-US" sz="2800" b="1" dirty="0" smtClean="0"/>
              <a:t>This does not mean that the shaft is designed for all sizes of propellers.</a:t>
            </a:r>
          </a:p>
          <a:p>
            <a:pPr marL="514350" indent="-514350">
              <a:buFont typeface="+mj-lt"/>
              <a:buAutoNum type="arabicPeriod"/>
            </a:pPr>
            <a:r>
              <a:rPr lang="en-US" sz="2800" b="1" dirty="0" smtClean="0"/>
              <a:t>Larger diameter and/or increase in weight can be very bad.</a:t>
            </a:r>
          </a:p>
          <a:p>
            <a:pPr marL="514350" indent="-514350">
              <a:buFont typeface="+mj-lt"/>
              <a:buAutoNum type="arabicPeriod"/>
            </a:pPr>
            <a:r>
              <a:rPr lang="en-US" sz="2800" b="1" dirty="0" smtClean="0"/>
              <a:t>Example: some PT-6 engines use the same bolt pattern used on O-360 and larger Lycomings.</a:t>
            </a:r>
          </a:p>
          <a:p>
            <a:pPr marL="514350" indent="-514350">
              <a:buFont typeface="+mj-lt"/>
              <a:buAutoNum type="arabicPeriod"/>
            </a:pPr>
            <a:r>
              <a:rPr lang="en-US" sz="2800" b="1" dirty="0" smtClean="0"/>
              <a:t>PT-6 propellers were involved in two failures on the BW350 which lead me to investigate the effects of bigger and heavier propellers on propeller shafts.</a:t>
            </a:r>
            <a:endParaRPr 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1524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Changes in Propeller Weight</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762000" y="1143000"/>
            <a:ext cx="7620000" cy="5262979"/>
          </a:xfrm>
          <a:prstGeom prst="rect">
            <a:avLst/>
          </a:prstGeom>
          <a:noFill/>
        </p:spPr>
        <p:txBody>
          <a:bodyPr wrap="square" rtlCol="0">
            <a:spAutoFit/>
          </a:bodyPr>
          <a:lstStyle/>
          <a:p>
            <a:r>
              <a:rPr lang="en-US" sz="2400" b="1" dirty="0" smtClean="0"/>
              <a:t>In general terms the inertia effects of weight and diameter changes can be calculated with some basic equations. Independently they are:</a:t>
            </a:r>
          </a:p>
          <a:p>
            <a:endParaRPr lang="en-US" sz="2400" b="1" dirty="0" smtClean="0"/>
          </a:p>
          <a:p>
            <a:pPr marL="514350" indent="-514350">
              <a:buFont typeface="+mj-lt"/>
              <a:buAutoNum type="arabicPeriod"/>
            </a:pPr>
            <a:r>
              <a:rPr lang="en-US" sz="2400" b="1" dirty="0" smtClean="0"/>
              <a:t>The weight changes in general can be calculated as a 1 to 1 ratio effect for propellers with the same of the number of blades.</a:t>
            </a:r>
          </a:p>
          <a:p>
            <a:pPr marL="514350" indent="-514350">
              <a:buFont typeface="+mj-lt"/>
              <a:buAutoNum type="arabicPeriod"/>
            </a:pPr>
            <a:r>
              <a:rPr lang="en-US" sz="2400" b="1" dirty="0" smtClean="0"/>
              <a:t>The impact of diameter changes can be calculated as a cubed factor of the changed diameter effect for propellers with the same of the number of blades. For a 10% increase in diameter 1.1^3 results in 1.331, or a 33.1% increase.</a:t>
            </a:r>
          </a:p>
          <a:p>
            <a:pPr marL="514350" indent="-514350"/>
            <a:endParaRPr lang="en-US" sz="2400" b="1" dirty="0" smtClean="0"/>
          </a:p>
          <a:p>
            <a:pPr marL="514350" indent="-514350"/>
            <a:r>
              <a:rPr lang="en-US" sz="2400" b="1" dirty="0" smtClean="0"/>
              <a:t>If both change they can be added together.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Changes in Propeller Diameter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457200" y="2438400"/>
            <a:ext cx="1579279" cy="3539430"/>
          </a:xfrm>
          <a:prstGeom prst="rect">
            <a:avLst/>
          </a:prstGeom>
          <a:noFill/>
        </p:spPr>
        <p:txBody>
          <a:bodyPr wrap="none" rtlCol="0">
            <a:spAutoFit/>
          </a:bodyPr>
          <a:lstStyle/>
          <a:p>
            <a:pPr algn="ctr"/>
            <a:r>
              <a:rPr lang="en-US" sz="2800" b="1" dirty="0" smtClean="0"/>
              <a:t>Hartzell</a:t>
            </a:r>
          </a:p>
          <a:p>
            <a:pPr algn="ctr"/>
            <a:r>
              <a:rPr lang="en-US" sz="2800" b="1" dirty="0" smtClean="0"/>
              <a:t>Metal</a:t>
            </a:r>
          </a:p>
          <a:p>
            <a:pPr algn="ctr"/>
            <a:r>
              <a:rPr lang="en-US" sz="2800" b="1" dirty="0" smtClean="0"/>
              <a:t>3- blade</a:t>
            </a:r>
          </a:p>
          <a:p>
            <a:pPr algn="ctr"/>
            <a:r>
              <a:rPr lang="en-US" sz="2800" b="1" dirty="0" smtClean="0"/>
              <a:t>Propeller</a:t>
            </a:r>
          </a:p>
          <a:p>
            <a:pPr algn="ctr"/>
            <a:endParaRPr lang="en-US" sz="2800" b="1" dirty="0" smtClean="0"/>
          </a:p>
          <a:p>
            <a:pPr algn="ctr"/>
            <a:r>
              <a:rPr lang="en-US" sz="2800" b="1" dirty="0" smtClean="0"/>
              <a:t>80 inches</a:t>
            </a:r>
          </a:p>
          <a:p>
            <a:pPr algn="ctr"/>
            <a:endParaRPr lang="en-US" sz="2800" b="1" dirty="0" smtClean="0"/>
          </a:p>
          <a:p>
            <a:pPr algn="ctr"/>
            <a:r>
              <a:rPr lang="en-US" sz="2800" b="1" dirty="0" smtClean="0"/>
              <a:t>85 lbs</a:t>
            </a:r>
            <a:endParaRPr lang="en-US" sz="2800" b="1" dirty="0"/>
          </a:p>
        </p:txBody>
      </p:sp>
      <p:sp>
        <p:nvSpPr>
          <p:cNvPr id="5" name="Title 1"/>
          <p:cNvSpPr txBox="1">
            <a:spLocks/>
          </p:cNvSpPr>
          <p:nvPr/>
        </p:nvSpPr>
        <p:spPr>
          <a:xfrm>
            <a:off x="304800" y="1295400"/>
            <a:ext cx="8610600" cy="91440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First Case –</a:t>
            </a:r>
            <a:r>
              <a:rPr kumimoji="0" lang="en-US" sz="4400" b="1" i="0" u="none" strike="noStrike" kern="1200" cap="none" spc="0" normalizeH="0" noProof="0" dirty="0" smtClean="0">
                <a:ln>
                  <a:noFill/>
                </a:ln>
                <a:solidFill>
                  <a:schemeClr val="tx1"/>
                </a:solidFill>
                <a:effectLst/>
                <a:uLnTx/>
                <a:uFillTx/>
                <a:latin typeface="+mj-lt"/>
                <a:ea typeface="+mj-ea"/>
                <a:cs typeface="+mj-cs"/>
              </a:rPr>
              <a:t> 3 Bladed PT-6 Prop on Glasair III</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133600" y="2438400"/>
            <a:ext cx="1762021" cy="3539430"/>
          </a:xfrm>
          <a:prstGeom prst="rect">
            <a:avLst/>
          </a:prstGeom>
          <a:noFill/>
        </p:spPr>
        <p:txBody>
          <a:bodyPr wrap="none" rtlCol="0">
            <a:spAutoFit/>
          </a:bodyPr>
          <a:lstStyle/>
          <a:p>
            <a:pPr algn="ctr"/>
            <a:r>
              <a:rPr lang="en-US" sz="2800" b="1" dirty="0" smtClean="0"/>
              <a:t>Modified</a:t>
            </a:r>
          </a:p>
          <a:p>
            <a:pPr algn="ctr"/>
            <a:r>
              <a:rPr lang="en-US" sz="2800" b="1" dirty="0" smtClean="0"/>
              <a:t>PT-6</a:t>
            </a:r>
          </a:p>
          <a:p>
            <a:pPr algn="ctr"/>
            <a:r>
              <a:rPr lang="en-US" sz="2800" b="1" dirty="0" smtClean="0"/>
              <a:t>3- blade</a:t>
            </a:r>
          </a:p>
          <a:p>
            <a:pPr algn="ctr"/>
            <a:r>
              <a:rPr lang="en-US" sz="2800" b="1" dirty="0" smtClean="0"/>
              <a:t>Propeller</a:t>
            </a:r>
          </a:p>
          <a:p>
            <a:pPr algn="ctr"/>
            <a:endParaRPr lang="en-US" sz="2800" b="1" dirty="0" smtClean="0"/>
          </a:p>
          <a:p>
            <a:pPr algn="ctr"/>
            <a:r>
              <a:rPr lang="en-US" sz="2800" b="1" dirty="0" smtClean="0"/>
              <a:t>100 inches</a:t>
            </a:r>
          </a:p>
          <a:p>
            <a:pPr algn="ctr"/>
            <a:endParaRPr lang="en-US" sz="2800" b="1" dirty="0" smtClean="0"/>
          </a:p>
          <a:p>
            <a:pPr algn="ctr"/>
            <a:r>
              <a:rPr lang="en-US" sz="2800" b="1" dirty="0" smtClean="0"/>
              <a:t>130 lbs</a:t>
            </a:r>
            <a:endParaRPr lang="en-US" sz="2800" b="1" dirty="0"/>
          </a:p>
        </p:txBody>
      </p:sp>
      <p:sp>
        <p:nvSpPr>
          <p:cNvPr id="7" name="TextBox 6"/>
          <p:cNvSpPr txBox="1"/>
          <p:nvPr/>
        </p:nvSpPr>
        <p:spPr>
          <a:xfrm>
            <a:off x="3886200" y="2438400"/>
            <a:ext cx="1577290" cy="3539430"/>
          </a:xfrm>
          <a:prstGeom prst="rect">
            <a:avLst/>
          </a:prstGeom>
          <a:noFill/>
        </p:spPr>
        <p:txBody>
          <a:bodyPr wrap="none" rtlCol="0">
            <a:spAutoFit/>
          </a:bodyPr>
          <a:lstStyle/>
          <a:p>
            <a:pPr algn="ctr"/>
            <a:r>
              <a:rPr lang="en-US" sz="2800" b="1" dirty="0" smtClean="0"/>
              <a:t>Physical</a:t>
            </a:r>
          </a:p>
          <a:p>
            <a:pPr algn="ctr"/>
            <a:r>
              <a:rPr lang="en-US" sz="2800" b="1" dirty="0" smtClean="0"/>
              <a:t>Increases</a:t>
            </a:r>
          </a:p>
          <a:p>
            <a:pPr algn="ctr"/>
            <a:endParaRPr lang="en-US" sz="2800" b="1" dirty="0" smtClean="0"/>
          </a:p>
          <a:p>
            <a:pPr algn="ctr"/>
            <a:endParaRPr lang="en-US" sz="2800" b="1" dirty="0" smtClean="0"/>
          </a:p>
          <a:p>
            <a:pPr algn="ctr"/>
            <a:r>
              <a:rPr lang="en-US" sz="2800" b="1" dirty="0" smtClean="0"/>
              <a:t>Diameter</a:t>
            </a:r>
          </a:p>
          <a:p>
            <a:pPr algn="ctr"/>
            <a:r>
              <a:rPr lang="en-US" sz="2800" b="1" dirty="0" smtClean="0"/>
              <a:t>125.0%</a:t>
            </a:r>
          </a:p>
          <a:p>
            <a:pPr algn="ctr"/>
            <a:r>
              <a:rPr lang="en-US" sz="2800" b="1" dirty="0" smtClean="0"/>
              <a:t>Weight</a:t>
            </a:r>
          </a:p>
          <a:p>
            <a:pPr algn="ctr"/>
            <a:r>
              <a:rPr lang="en-US" sz="2800" b="1" dirty="0" smtClean="0"/>
              <a:t>152.9%</a:t>
            </a:r>
          </a:p>
        </p:txBody>
      </p:sp>
      <p:sp>
        <p:nvSpPr>
          <p:cNvPr id="8" name="TextBox 7"/>
          <p:cNvSpPr txBox="1"/>
          <p:nvPr/>
        </p:nvSpPr>
        <p:spPr>
          <a:xfrm>
            <a:off x="5296214" y="2438400"/>
            <a:ext cx="2027222" cy="4401205"/>
          </a:xfrm>
          <a:prstGeom prst="rect">
            <a:avLst/>
          </a:prstGeom>
          <a:noFill/>
        </p:spPr>
        <p:txBody>
          <a:bodyPr wrap="none" rtlCol="0">
            <a:spAutoFit/>
          </a:bodyPr>
          <a:lstStyle/>
          <a:p>
            <a:pPr algn="ctr"/>
            <a:r>
              <a:rPr lang="en-US" sz="2800" b="1" dirty="0" smtClean="0"/>
              <a:t>Effect on</a:t>
            </a:r>
          </a:p>
          <a:p>
            <a:pPr algn="ctr"/>
            <a:r>
              <a:rPr lang="en-US" sz="2800" b="1" dirty="0" smtClean="0"/>
              <a:t>Inertia</a:t>
            </a:r>
          </a:p>
          <a:p>
            <a:pPr algn="ctr"/>
            <a:r>
              <a:rPr lang="en-US" sz="2800" b="1" dirty="0" smtClean="0"/>
              <a:t>Loads</a:t>
            </a:r>
          </a:p>
          <a:p>
            <a:pPr algn="ctr"/>
            <a:endParaRPr lang="en-US" sz="2800" b="1" dirty="0" smtClean="0"/>
          </a:p>
          <a:p>
            <a:pPr algn="ctr"/>
            <a:endParaRPr lang="en-US" sz="2800" b="1" dirty="0" smtClean="0"/>
          </a:p>
          <a:p>
            <a:pPr algn="ctr"/>
            <a:r>
              <a:rPr lang="en-US" sz="2800" b="1" dirty="0" smtClean="0"/>
              <a:t>^3</a:t>
            </a:r>
          </a:p>
          <a:p>
            <a:pPr algn="ctr"/>
            <a:endParaRPr lang="en-US" sz="2800" b="1" dirty="0" smtClean="0"/>
          </a:p>
          <a:p>
            <a:pPr algn="ctr"/>
            <a:r>
              <a:rPr lang="en-US" sz="2800" b="1" dirty="0" smtClean="0"/>
              <a:t>1 to 1</a:t>
            </a:r>
          </a:p>
          <a:p>
            <a:pPr algn="ctr"/>
            <a:endParaRPr lang="en-US" sz="2800" b="1" dirty="0" smtClean="0"/>
          </a:p>
          <a:p>
            <a:pPr algn="ctr"/>
            <a:r>
              <a:rPr lang="en-US" sz="2800" b="1" dirty="0" smtClean="0"/>
              <a:t>Total Impact</a:t>
            </a:r>
          </a:p>
        </p:txBody>
      </p:sp>
      <p:sp>
        <p:nvSpPr>
          <p:cNvPr id="9" name="TextBox 8"/>
          <p:cNvSpPr txBox="1"/>
          <p:nvPr/>
        </p:nvSpPr>
        <p:spPr>
          <a:xfrm>
            <a:off x="7127912" y="2438400"/>
            <a:ext cx="1623329" cy="4401205"/>
          </a:xfrm>
          <a:prstGeom prst="rect">
            <a:avLst/>
          </a:prstGeom>
          <a:noFill/>
        </p:spPr>
        <p:txBody>
          <a:bodyPr wrap="none" rtlCol="0">
            <a:spAutoFit/>
          </a:bodyPr>
          <a:lstStyle/>
          <a:p>
            <a:pPr algn="ctr"/>
            <a:r>
              <a:rPr lang="en-US" sz="2800" b="1" dirty="0" smtClean="0"/>
              <a:t>Increased</a:t>
            </a:r>
          </a:p>
          <a:p>
            <a:pPr algn="ctr"/>
            <a:r>
              <a:rPr lang="en-US" sz="2800" b="1" dirty="0" smtClean="0"/>
              <a:t>Inertia</a:t>
            </a:r>
          </a:p>
          <a:p>
            <a:pPr algn="ctr"/>
            <a:r>
              <a:rPr lang="en-US" sz="2800" b="1" dirty="0" smtClean="0"/>
              <a:t>Loads</a:t>
            </a:r>
          </a:p>
          <a:p>
            <a:pPr algn="ctr"/>
            <a:endParaRPr lang="en-US" sz="2800" b="1" dirty="0" smtClean="0"/>
          </a:p>
          <a:p>
            <a:pPr algn="ctr"/>
            <a:endParaRPr lang="en-US" sz="2800" b="1" dirty="0" smtClean="0"/>
          </a:p>
          <a:p>
            <a:pPr algn="ctr"/>
            <a:r>
              <a:rPr lang="en-US" sz="2800" b="1" dirty="0" smtClean="0"/>
              <a:t>195.3%</a:t>
            </a:r>
          </a:p>
          <a:p>
            <a:pPr algn="ctr"/>
            <a:r>
              <a:rPr lang="en-US" sz="2800" b="1" dirty="0" smtClean="0"/>
              <a:t>x</a:t>
            </a:r>
          </a:p>
          <a:p>
            <a:pPr algn="ctr"/>
            <a:r>
              <a:rPr lang="en-US" sz="2800" b="1" dirty="0" smtClean="0"/>
              <a:t>152.9%</a:t>
            </a:r>
          </a:p>
          <a:p>
            <a:pPr algn="ctr"/>
            <a:endParaRPr lang="en-US" sz="2800" b="1" dirty="0" smtClean="0"/>
          </a:p>
          <a:p>
            <a:pPr algn="ctr"/>
            <a:r>
              <a:rPr lang="en-US" sz="2800" b="1" dirty="0" smtClean="0"/>
              <a:t>298.6%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Changes in Propeller Diameter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457200" y="2286000"/>
            <a:ext cx="1579279" cy="3539430"/>
          </a:xfrm>
          <a:prstGeom prst="rect">
            <a:avLst/>
          </a:prstGeom>
          <a:noFill/>
        </p:spPr>
        <p:txBody>
          <a:bodyPr wrap="none" rtlCol="0">
            <a:spAutoFit/>
          </a:bodyPr>
          <a:lstStyle/>
          <a:p>
            <a:pPr algn="ctr"/>
            <a:r>
              <a:rPr lang="en-US" sz="2800" b="1" dirty="0" smtClean="0"/>
              <a:t>Hartzell</a:t>
            </a:r>
          </a:p>
          <a:p>
            <a:pPr algn="ctr"/>
            <a:r>
              <a:rPr lang="en-US" sz="2800" b="1" dirty="0" smtClean="0"/>
              <a:t>Metal</a:t>
            </a:r>
          </a:p>
          <a:p>
            <a:pPr algn="ctr"/>
            <a:r>
              <a:rPr lang="en-US" sz="2800" b="1" dirty="0" smtClean="0"/>
              <a:t>3- blade</a:t>
            </a:r>
          </a:p>
          <a:p>
            <a:pPr algn="ctr"/>
            <a:r>
              <a:rPr lang="en-US" sz="2800" b="1" dirty="0" smtClean="0"/>
              <a:t>Propeller</a:t>
            </a:r>
          </a:p>
          <a:p>
            <a:pPr algn="ctr"/>
            <a:endParaRPr lang="en-US" sz="2800" b="1" dirty="0" smtClean="0"/>
          </a:p>
          <a:p>
            <a:pPr algn="ctr"/>
            <a:r>
              <a:rPr lang="en-US" sz="2800" b="1" dirty="0" smtClean="0"/>
              <a:t>80 inches</a:t>
            </a:r>
          </a:p>
          <a:p>
            <a:pPr algn="ctr"/>
            <a:endParaRPr lang="en-US" sz="2800" b="1" dirty="0" smtClean="0"/>
          </a:p>
          <a:p>
            <a:pPr algn="ctr"/>
            <a:r>
              <a:rPr lang="en-US" sz="2800" b="1" dirty="0" smtClean="0"/>
              <a:t>85 lbs</a:t>
            </a:r>
            <a:endParaRPr lang="en-US" sz="2800" b="1" dirty="0"/>
          </a:p>
        </p:txBody>
      </p:sp>
      <p:sp>
        <p:nvSpPr>
          <p:cNvPr id="5" name="Title 1"/>
          <p:cNvSpPr txBox="1">
            <a:spLocks/>
          </p:cNvSpPr>
          <p:nvPr/>
        </p:nvSpPr>
        <p:spPr>
          <a:xfrm>
            <a:off x="304800" y="1219200"/>
            <a:ext cx="8610600" cy="9144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Second Case –</a:t>
            </a:r>
            <a:r>
              <a:rPr kumimoji="0" lang="en-US" sz="4400" b="1" i="0" u="none" strike="noStrike" kern="1200" cap="none" spc="0" normalizeH="0" noProof="0" dirty="0" smtClean="0">
                <a:ln>
                  <a:noFill/>
                </a:ln>
                <a:solidFill>
                  <a:schemeClr val="tx1"/>
                </a:solidFill>
                <a:effectLst/>
                <a:uLnTx/>
                <a:uFillTx/>
                <a:latin typeface="+mj-lt"/>
                <a:ea typeface="+mj-ea"/>
                <a:cs typeface="+mj-cs"/>
              </a:rPr>
              <a:t> 4 Bladed PT-6 Prop on P-51 Replica *</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133600" y="2286000"/>
            <a:ext cx="1762021" cy="3539430"/>
          </a:xfrm>
          <a:prstGeom prst="rect">
            <a:avLst/>
          </a:prstGeom>
          <a:noFill/>
        </p:spPr>
        <p:txBody>
          <a:bodyPr wrap="none" rtlCol="0">
            <a:spAutoFit/>
          </a:bodyPr>
          <a:lstStyle/>
          <a:p>
            <a:pPr algn="ctr"/>
            <a:r>
              <a:rPr lang="en-US" sz="2800" b="1" dirty="0" smtClean="0"/>
              <a:t>Modified</a:t>
            </a:r>
          </a:p>
          <a:p>
            <a:pPr algn="ctr"/>
            <a:r>
              <a:rPr lang="en-US" sz="2800" b="1" dirty="0" smtClean="0"/>
              <a:t>PT-6</a:t>
            </a:r>
          </a:p>
          <a:p>
            <a:pPr algn="ctr"/>
            <a:r>
              <a:rPr lang="en-US" sz="2800" b="1" dirty="0" smtClean="0"/>
              <a:t>4- blade</a:t>
            </a:r>
          </a:p>
          <a:p>
            <a:pPr algn="ctr"/>
            <a:r>
              <a:rPr lang="en-US" sz="2800" b="1" dirty="0" smtClean="0"/>
              <a:t>Propeller</a:t>
            </a:r>
          </a:p>
          <a:p>
            <a:pPr algn="ctr"/>
            <a:endParaRPr lang="en-US" sz="2800" b="1" dirty="0" smtClean="0"/>
          </a:p>
          <a:p>
            <a:pPr algn="ctr"/>
            <a:r>
              <a:rPr lang="en-US" sz="2800" b="1" dirty="0" smtClean="0"/>
              <a:t>110 inches</a:t>
            </a:r>
          </a:p>
          <a:p>
            <a:pPr algn="ctr"/>
            <a:endParaRPr lang="en-US" sz="2800" b="1" dirty="0" smtClean="0"/>
          </a:p>
          <a:p>
            <a:pPr algn="ctr"/>
            <a:r>
              <a:rPr lang="en-US" sz="2800" b="1" dirty="0" smtClean="0"/>
              <a:t>146 lbs</a:t>
            </a:r>
            <a:endParaRPr lang="en-US" sz="2800" b="1" dirty="0"/>
          </a:p>
        </p:txBody>
      </p:sp>
      <p:sp>
        <p:nvSpPr>
          <p:cNvPr id="7" name="TextBox 6"/>
          <p:cNvSpPr txBox="1"/>
          <p:nvPr/>
        </p:nvSpPr>
        <p:spPr>
          <a:xfrm>
            <a:off x="3886200" y="2286000"/>
            <a:ext cx="1577290" cy="3539430"/>
          </a:xfrm>
          <a:prstGeom prst="rect">
            <a:avLst/>
          </a:prstGeom>
          <a:noFill/>
        </p:spPr>
        <p:txBody>
          <a:bodyPr wrap="none" rtlCol="0">
            <a:spAutoFit/>
          </a:bodyPr>
          <a:lstStyle/>
          <a:p>
            <a:pPr algn="ctr"/>
            <a:r>
              <a:rPr lang="en-US" sz="2800" b="1" dirty="0" smtClean="0"/>
              <a:t>Physical</a:t>
            </a:r>
          </a:p>
          <a:p>
            <a:pPr algn="ctr"/>
            <a:r>
              <a:rPr lang="en-US" sz="2800" b="1" dirty="0" smtClean="0"/>
              <a:t>Increases</a:t>
            </a:r>
          </a:p>
          <a:p>
            <a:pPr algn="ctr"/>
            <a:endParaRPr lang="en-US" sz="2800" b="1" dirty="0" smtClean="0"/>
          </a:p>
          <a:p>
            <a:pPr algn="ctr"/>
            <a:endParaRPr lang="en-US" sz="2800" b="1" dirty="0" smtClean="0"/>
          </a:p>
          <a:p>
            <a:pPr algn="ctr"/>
            <a:r>
              <a:rPr lang="en-US" sz="2800" b="1" dirty="0" smtClean="0"/>
              <a:t>Diameter</a:t>
            </a:r>
          </a:p>
          <a:p>
            <a:pPr algn="ctr"/>
            <a:r>
              <a:rPr lang="en-US" sz="2800" b="1" dirty="0" smtClean="0"/>
              <a:t>137.5%</a:t>
            </a:r>
          </a:p>
          <a:p>
            <a:pPr algn="ctr"/>
            <a:r>
              <a:rPr lang="en-US" sz="2800" b="1" dirty="0" smtClean="0"/>
              <a:t>Weight</a:t>
            </a:r>
          </a:p>
          <a:p>
            <a:pPr algn="ctr"/>
            <a:r>
              <a:rPr lang="en-US" sz="2800" b="1" dirty="0" smtClean="0"/>
              <a:t>164.7%</a:t>
            </a:r>
          </a:p>
        </p:txBody>
      </p:sp>
      <p:sp>
        <p:nvSpPr>
          <p:cNvPr id="8" name="TextBox 7"/>
          <p:cNvSpPr txBox="1"/>
          <p:nvPr/>
        </p:nvSpPr>
        <p:spPr>
          <a:xfrm>
            <a:off x="5296214" y="2286000"/>
            <a:ext cx="2027222" cy="4401205"/>
          </a:xfrm>
          <a:prstGeom prst="rect">
            <a:avLst/>
          </a:prstGeom>
          <a:noFill/>
        </p:spPr>
        <p:txBody>
          <a:bodyPr wrap="none" rtlCol="0">
            <a:spAutoFit/>
          </a:bodyPr>
          <a:lstStyle/>
          <a:p>
            <a:pPr algn="ctr"/>
            <a:r>
              <a:rPr lang="en-US" sz="2800" b="1" dirty="0" smtClean="0"/>
              <a:t>Effect on</a:t>
            </a:r>
          </a:p>
          <a:p>
            <a:pPr algn="ctr"/>
            <a:r>
              <a:rPr lang="en-US" sz="2800" b="1" dirty="0" smtClean="0"/>
              <a:t>Inertia</a:t>
            </a:r>
          </a:p>
          <a:p>
            <a:pPr algn="ctr"/>
            <a:r>
              <a:rPr lang="en-US" sz="2800" b="1" dirty="0" smtClean="0"/>
              <a:t>Loads</a:t>
            </a:r>
          </a:p>
          <a:p>
            <a:pPr algn="ctr"/>
            <a:endParaRPr lang="en-US" sz="2800" b="1" dirty="0" smtClean="0"/>
          </a:p>
          <a:p>
            <a:pPr algn="ctr"/>
            <a:endParaRPr lang="en-US" sz="2800" b="1" dirty="0" smtClean="0"/>
          </a:p>
          <a:p>
            <a:pPr algn="ctr"/>
            <a:r>
              <a:rPr lang="en-US" sz="2800" b="1" dirty="0" smtClean="0"/>
              <a:t>^3</a:t>
            </a:r>
          </a:p>
          <a:p>
            <a:pPr algn="ctr"/>
            <a:endParaRPr lang="en-US" sz="2800" b="1" dirty="0" smtClean="0"/>
          </a:p>
          <a:p>
            <a:pPr algn="ctr"/>
            <a:r>
              <a:rPr lang="en-US" sz="2800" b="1" dirty="0" smtClean="0"/>
              <a:t>1 to 1</a:t>
            </a:r>
          </a:p>
          <a:p>
            <a:pPr algn="ctr"/>
            <a:endParaRPr lang="en-US" sz="2800" b="1" dirty="0" smtClean="0"/>
          </a:p>
          <a:p>
            <a:pPr algn="ctr"/>
            <a:r>
              <a:rPr lang="en-US" sz="2800" b="1" dirty="0" smtClean="0"/>
              <a:t>Total Impact</a:t>
            </a:r>
          </a:p>
        </p:txBody>
      </p:sp>
      <p:sp>
        <p:nvSpPr>
          <p:cNvPr id="9" name="TextBox 8"/>
          <p:cNvSpPr txBox="1"/>
          <p:nvPr/>
        </p:nvSpPr>
        <p:spPr>
          <a:xfrm>
            <a:off x="7127912" y="2286000"/>
            <a:ext cx="1623329" cy="4401205"/>
          </a:xfrm>
          <a:prstGeom prst="rect">
            <a:avLst/>
          </a:prstGeom>
          <a:noFill/>
        </p:spPr>
        <p:txBody>
          <a:bodyPr wrap="none" rtlCol="0">
            <a:spAutoFit/>
          </a:bodyPr>
          <a:lstStyle/>
          <a:p>
            <a:pPr algn="ctr"/>
            <a:r>
              <a:rPr lang="en-US" sz="2800" b="1" dirty="0" smtClean="0"/>
              <a:t>Increased</a:t>
            </a:r>
          </a:p>
          <a:p>
            <a:pPr algn="ctr"/>
            <a:r>
              <a:rPr lang="en-US" sz="2800" b="1" dirty="0" smtClean="0"/>
              <a:t>Inertia</a:t>
            </a:r>
          </a:p>
          <a:p>
            <a:pPr algn="ctr"/>
            <a:r>
              <a:rPr lang="en-US" sz="2800" b="1" dirty="0" smtClean="0"/>
              <a:t>Loads</a:t>
            </a:r>
          </a:p>
          <a:p>
            <a:pPr algn="ctr"/>
            <a:endParaRPr lang="en-US" sz="2800" b="1" dirty="0" smtClean="0"/>
          </a:p>
          <a:p>
            <a:pPr algn="ctr"/>
            <a:endParaRPr lang="en-US" sz="2800" b="1" dirty="0" smtClean="0"/>
          </a:p>
          <a:p>
            <a:pPr algn="ctr"/>
            <a:r>
              <a:rPr lang="en-US" sz="2800" b="1" dirty="0" smtClean="0"/>
              <a:t>260.0%</a:t>
            </a:r>
          </a:p>
          <a:p>
            <a:pPr algn="ctr"/>
            <a:r>
              <a:rPr lang="en-US" sz="2800" b="1" dirty="0" smtClean="0"/>
              <a:t>x</a:t>
            </a:r>
          </a:p>
          <a:p>
            <a:pPr algn="ctr"/>
            <a:r>
              <a:rPr lang="en-US" sz="2800" b="1" dirty="0" smtClean="0"/>
              <a:t>164.7%</a:t>
            </a:r>
          </a:p>
          <a:p>
            <a:pPr algn="ctr"/>
            <a:endParaRPr lang="en-US" sz="2800" b="1" dirty="0" smtClean="0"/>
          </a:p>
          <a:p>
            <a:pPr algn="ctr"/>
            <a:r>
              <a:rPr lang="en-US" sz="2800" b="1" dirty="0" smtClean="0"/>
              <a:t>428.2%</a:t>
            </a:r>
          </a:p>
        </p:txBody>
      </p:sp>
      <p:sp>
        <p:nvSpPr>
          <p:cNvPr id="10" name="TextBox 9"/>
          <p:cNvSpPr txBox="1"/>
          <p:nvPr/>
        </p:nvSpPr>
        <p:spPr>
          <a:xfrm>
            <a:off x="304800" y="6019800"/>
            <a:ext cx="5105400" cy="646331"/>
          </a:xfrm>
          <a:prstGeom prst="rect">
            <a:avLst/>
          </a:prstGeom>
          <a:noFill/>
        </p:spPr>
        <p:txBody>
          <a:bodyPr wrap="square" rtlCol="0">
            <a:spAutoFit/>
          </a:bodyPr>
          <a:lstStyle/>
          <a:p>
            <a:r>
              <a:rPr lang="en-US" b="1" dirty="0" smtClean="0"/>
              <a:t>*</a:t>
            </a:r>
            <a:r>
              <a:rPr lang="en-US" dirty="0" smtClean="0"/>
              <a:t> The increased number of blades increases the impact. For simplicity this is ignored in this example.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Changes in Propeller Diameter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533400" y="1263908"/>
            <a:ext cx="8153400" cy="4832092"/>
          </a:xfrm>
          <a:prstGeom prst="rect">
            <a:avLst/>
          </a:prstGeom>
          <a:noFill/>
        </p:spPr>
        <p:txBody>
          <a:bodyPr wrap="square" rtlCol="0">
            <a:spAutoFit/>
          </a:bodyPr>
          <a:lstStyle/>
          <a:p>
            <a:pPr algn="ctr"/>
            <a:r>
              <a:rPr lang="en-US" sz="2800" b="1" dirty="0" smtClean="0"/>
              <a:t>These increases in the inertia loads on a propeller shaft become critical when flight loads (g’s) are combined with them.</a:t>
            </a:r>
          </a:p>
          <a:p>
            <a:pPr algn="ctr"/>
            <a:endParaRPr lang="en-US" sz="1400" b="1" dirty="0" smtClean="0"/>
          </a:p>
          <a:p>
            <a:pPr algn="ctr"/>
            <a:r>
              <a:rPr lang="en-US" sz="2800" b="1" dirty="0" smtClean="0"/>
              <a:t>Everything may seem fine during ground testing and normal flight, but everything changes as the flight envelop is increased.</a:t>
            </a:r>
          </a:p>
          <a:p>
            <a:pPr algn="ctr"/>
            <a:endParaRPr lang="en-US" sz="1400" b="1" dirty="0" smtClean="0"/>
          </a:p>
          <a:p>
            <a:pPr algn="ctr"/>
            <a:r>
              <a:rPr lang="en-US" sz="2800" b="1" dirty="0" smtClean="0"/>
              <a:t>In both cases these planes had several hours on them before doing a high speed fly-by with a high G pull-up at the end of the runway. This  combination of loads were beyond the load limits of the shaft.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3810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Changes in Propeller Diameter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57200" y="1676400"/>
            <a:ext cx="8305800" cy="4247317"/>
          </a:xfrm>
          <a:prstGeom prst="rect">
            <a:avLst/>
          </a:prstGeom>
          <a:noFill/>
        </p:spPr>
        <p:txBody>
          <a:bodyPr wrap="square" rtlCol="0">
            <a:spAutoFit/>
          </a:bodyPr>
          <a:lstStyle/>
          <a:p>
            <a:pPr algn="ctr"/>
            <a:r>
              <a:rPr lang="en-US" sz="3600" b="1" dirty="0" smtClean="0"/>
              <a:t>FUN FACT:</a:t>
            </a:r>
          </a:p>
          <a:p>
            <a:pPr algn="ctr"/>
            <a:endParaRPr lang="en-US" b="1" dirty="0" smtClean="0"/>
          </a:p>
          <a:p>
            <a:pPr algn="ctr"/>
            <a:r>
              <a:rPr lang="en-US" sz="3600" b="1" dirty="0" smtClean="0"/>
              <a:t>Can you guess what the impact of aerobatic maneuvers (snapping, tumbling, and high speed high-G pull-ups) does to the gyroscopic loads on the propeller shaft (including engine mount, firewall attachments, 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3810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Changes in Propeller Diameter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28600" y="1453277"/>
            <a:ext cx="8610600" cy="4370427"/>
          </a:xfrm>
          <a:prstGeom prst="rect">
            <a:avLst/>
          </a:prstGeom>
          <a:noFill/>
        </p:spPr>
        <p:txBody>
          <a:bodyPr wrap="square" rtlCol="0">
            <a:spAutoFit/>
          </a:bodyPr>
          <a:lstStyle/>
          <a:p>
            <a:pPr algn="ctr"/>
            <a:r>
              <a:rPr lang="en-US" sz="3600" b="1" dirty="0" smtClean="0"/>
              <a:t>ANSWER:</a:t>
            </a:r>
          </a:p>
          <a:p>
            <a:pPr algn="ctr"/>
            <a:endParaRPr lang="en-US" b="1" dirty="0" smtClean="0"/>
          </a:p>
          <a:p>
            <a:pPr algn="ctr"/>
            <a:r>
              <a:rPr lang="en-US" sz="3600" b="1" dirty="0" smtClean="0"/>
              <a:t>According to FAR 23 the gyroscopic loads goes by a factor of at least 1.6.</a:t>
            </a:r>
          </a:p>
          <a:p>
            <a:pPr algn="ctr"/>
            <a:endParaRPr lang="en-US" sz="2800" b="1" dirty="0" smtClean="0"/>
          </a:p>
          <a:p>
            <a:pPr algn="ctr"/>
            <a:endParaRPr lang="en-US" sz="2800" b="1" dirty="0" smtClean="0"/>
          </a:p>
          <a:p>
            <a:pPr algn="ctr"/>
            <a:r>
              <a:rPr lang="en-US" sz="3600" b="1" dirty="0" smtClean="0"/>
              <a:t>Case #1 Final impact 298.6% x 1.6 = 477.8%</a:t>
            </a:r>
          </a:p>
          <a:p>
            <a:pPr algn="ctr"/>
            <a:endParaRPr lang="en-US" sz="2400" b="1" dirty="0" smtClean="0"/>
          </a:p>
          <a:p>
            <a:pPr algn="ctr"/>
            <a:r>
              <a:rPr lang="en-US" sz="3600" b="1" dirty="0" smtClean="0"/>
              <a:t>Case #2 Final impact 428.2% x 1.6 = 685.1%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Changes in Propeller Diameter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685800" y="1325940"/>
            <a:ext cx="7848600" cy="4524315"/>
          </a:xfrm>
          <a:prstGeom prst="rect">
            <a:avLst/>
          </a:prstGeom>
          <a:noFill/>
        </p:spPr>
        <p:txBody>
          <a:bodyPr wrap="square" rtlCol="0">
            <a:spAutoFit/>
          </a:bodyPr>
          <a:lstStyle/>
          <a:p>
            <a:pPr algn="ctr"/>
            <a:r>
              <a:rPr lang="en-US" sz="3200" b="1" dirty="0" smtClean="0"/>
              <a:t>From our examinations and pictures of the failed gearboxes the weak points are now very well documented. They confirm the strength analysis and proves the modeling.</a:t>
            </a:r>
          </a:p>
          <a:p>
            <a:pPr algn="ctr"/>
            <a:endParaRPr lang="en-US" sz="3200" b="1" dirty="0" smtClean="0"/>
          </a:p>
          <a:p>
            <a:pPr algn="ctr"/>
            <a:r>
              <a:rPr lang="en-US" sz="3200" b="1" dirty="0" smtClean="0"/>
              <a:t>This has afforded us the knowledge on how to offer new upgraded versions of the BW350 for customers with more demanding requirements.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7848600" cy="1015663"/>
          </a:xfrm>
          <a:prstGeom prst="rect">
            <a:avLst/>
          </a:prstGeom>
          <a:noFill/>
        </p:spPr>
        <p:txBody>
          <a:bodyPr wrap="square" rtlCol="0">
            <a:spAutoFit/>
          </a:bodyPr>
          <a:lstStyle/>
          <a:p>
            <a:pPr algn="ctr"/>
            <a:r>
              <a:rPr lang="en-US" sz="6000" b="1" dirty="0" smtClean="0">
                <a:solidFill>
                  <a:schemeClr val="tx1"/>
                </a:solidFill>
              </a:rPr>
              <a:t>LESSONS LEARNED</a:t>
            </a:r>
          </a:p>
        </p:txBody>
      </p:sp>
      <p:sp>
        <p:nvSpPr>
          <p:cNvPr id="3" name="Title 1"/>
          <p:cNvSpPr txBox="1">
            <a:spLocks/>
          </p:cNvSpPr>
          <p:nvPr/>
        </p:nvSpPr>
        <p:spPr>
          <a:xfrm>
            <a:off x="457200" y="2462748"/>
            <a:ext cx="8229600" cy="3477875"/>
          </a:xfrm>
          <a:prstGeom prst="rect">
            <a:avLst/>
          </a:prstGeom>
        </p:spPr>
        <p:txBody>
          <a:bodyPr vert="horz" lIns="91440" tIns="45720" rIns="91440" bIns="45720" rtlCol="0" anchor="ctr">
            <a:spAutoFit/>
          </a:bodyPr>
          <a:lstStyle/>
          <a:p>
            <a:pPr marL="742950" marR="0" lvl="0" indent="-742950" algn="ctr" defTabSz="914400" rtl="0" eaLnBrk="1" fontAlgn="auto" latinLnBrk="0" hangingPunct="1">
              <a:lnSpc>
                <a:spcPct val="100000"/>
              </a:lnSpc>
              <a:spcBef>
                <a:spcPct val="0"/>
              </a:spcBef>
              <a:spcAft>
                <a:spcPts val="0"/>
              </a:spcAft>
              <a:buClrTx/>
              <a:buSzTx/>
              <a:buFontTx/>
              <a:buAutoNum type="arabicParenR"/>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Water</a:t>
            </a:r>
            <a:r>
              <a:rPr kumimoji="0" lang="en-US" sz="4400" b="1" i="0" u="none" strike="noStrike" kern="1200" cap="none" spc="0" normalizeH="0" noProof="0" dirty="0" smtClean="0">
                <a:ln>
                  <a:noFill/>
                </a:ln>
                <a:solidFill>
                  <a:schemeClr val="tx1"/>
                </a:solidFill>
                <a:effectLst/>
                <a:uLnTx/>
                <a:uFillTx/>
                <a:latin typeface="+mj-lt"/>
                <a:ea typeface="+mj-ea"/>
                <a:cs typeface="+mj-cs"/>
              </a:rPr>
              <a:t> in gas.</a:t>
            </a:r>
          </a:p>
          <a:p>
            <a:pPr marL="742950" marR="0" lvl="0" indent="-742950" algn="ctr" defTabSz="914400" rtl="0" eaLnBrk="1" fontAlgn="auto" latinLnBrk="0" hangingPunct="1">
              <a:lnSpc>
                <a:spcPct val="100000"/>
              </a:lnSpc>
              <a:spcBef>
                <a:spcPct val="0"/>
              </a:spcBef>
              <a:spcAft>
                <a:spcPts val="0"/>
              </a:spcAft>
              <a:buClrTx/>
              <a:buSzTx/>
              <a:tabLst/>
              <a:defRPr/>
            </a:pPr>
            <a:endParaRPr lang="en-US" sz="4400" b="1" dirty="0" smtClean="0">
              <a:latin typeface="+mj-lt"/>
              <a:ea typeface="+mj-ea"/>
              <a:cs typeface="+mj-cs"/>
            </a:endParaRPr>
          </a:p>
          <a:p>
            <a:pPr marL="742950" marR="0" lvl="0" indent="-742950" algn="ctr" defTabSz="914400" rtl="0" eaLnBrk="1" fontAlgn="auto" latinLnBrk="0" hangingPunct="1">
              <a:lnSpc>
                <a:spcPct val="100000"/>
              </a:lnSpc>
              <a:spcBef>
                <a:spcPct val="0"/>
              </a:spcBef>
              <a:spcAft>
                <a:spcPts val="0"/>
              </a:spcAft>
              <a:buClrTx/>
              <a:buSzTx/>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2) Oil in intake.</a:t>
            </a:r>
          </a:p>
          <a:p>
            <a:pPr marL="742950" marR="0" lvl="0" indent="-742950" algn="ctr" defTabSz="914400" rtl="0" eaLnBrk="1" fontAlgn="auto" latinLnBrk="0" hangingPunct="1">
              <a:lnSpc>
                <a:spcPct val="100000"/>
              </a:lnSpc>
              <a:spcBef>
                <a:spcPct val="0"/>
              </a:spcBef>
              <a:spcAft>
                <a:spcPts val="0"/>
              </a:spcAft>
              <a:buClrTx/>
              <a:buSzTx/>
              <a:tabLst/>
              <a:defRPr/>
            </a:pPr>
            <a:endParaRPr lang="en-US" sz="4400" b="1" dirty="0" smtClean="0">
              <a:latin typeface="+mj-lt"/>
              <a:ea typeface="+mj-ea"/>
              <a:cs typeface="+mj-cs"/>
            </a:endParaRPr>
          </a:p>
          <a:p>
            <a:pPr marL="742950" marR="0" lvl="0" indent="-742950" algn="ctr" defTabSz="914400" rtl="0" eaLnBrk="1" fontAlgn="auto" latinLnBrk="0" hangingPunct="1">
              <a:lnSpc>
                <a:spcPct val="100000"/>
              </a:lnSpc>
              <a:spcBef>
                <a:spcPct val="0"/>
              </a:spcBef>
              <a:spcAft>
                <a:spcPts val="0"/>
              </a:spcAft>
              <a:buClrTx/>
              <a:buSzTx/>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3) Welding around engine.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81000"/>
            <a:ext cx="7848600" cy="1015663"/>
          </a:xfrm>
          <a:prstGeom prst="rect">
            <a:avLst/>
          </a:prstGeom>
          <a:noFill/>
        </p:spPr>
        <p:txBody>
          <a:bodyPr wrap="square" rtlCol="0">
            <a:spAutoFit/>
          </a:bodyPr>
          <a:lstStyle/>
          <a:p>
            <a:pPr algn="ctr"/>
            <a:r>
              <a:rPr lang="en-US" sz="6000" b="1" dirty="0" smtClean="0">
                <a:solidFill>
                  <a:schemeClr val="tx1"/>
                </a:solidFill>
              </a:rPr>
              <a:t>NEW DEVELOPMENTS</a:t>
            </a:r>
          </a:p>
        </p:txBody>
      </p:sp>
      <p:sp>
        <p:nvSpPr>
          <p:cNvPr id="5" name="Title 1"/>
          <p:cNvSpPr txBox="1">
            <a:spLocks/>
          </p:cNvSpPr>
          <p:nvPr/>
        </p:nvSpPr>
        <p:spPr>
          <a:xfrm>
            <a:off x="457200" y="1615618"/>
            <a:ext cx="8229600" cy="4647426"/>
          </a:xfrm>
          <a:prstGeom prst="rect">
            <a:avLst/>
          </a:prstGeom>
        </p:spPr>
        <p:txBody>
          <a:bodyPr vert="horz" lIns="91440" tIns="45720" rIns="91440" bIns="45720" rtlCol="0" anchor="ctr">
            <a:spAutoFit/>
          </a:bodyPr>
          <a:lstStyle/>
          <a:p>
            <a:pPr marL="742950" marR="0" lvl="0" indent="-742950" algn="ctr" defTabSz="914400" rtl="0" eaLnBrk="1" fontAlgn="auto" latinLnBrk="0" hangingPunct="1">
              <a:lnSpc>
                <a:spcPct val="100000"/>
              </a:lnSpc>
              <a:spcBef>
                <a:spcPct val="0"/>
              </a:spcBef>
              <a:spcAft>
                <a:spcPts val="0"/>
              </a:spcAft>
              <a:buClrTx/>
              <a:buSzTx/>
              <a:buFontTx/>
              <a:buAutoNum type="arabicParenR"/>
              <a:tabLst/>
              <a:defRPr/>
            </a:pPr>
            <a:r>
              <a:rPr lang="en-US" sz="4000" b="1" dirty="0" smtClean="0">
                <a:latin typeface="+mj-lt"/>
                <a:ea typeface="+mj-ea"/>
                <a:cs typeface="+mj-cs"/>
              </a:rPr>
              <a:t>Propeller Shaft Extension Option</a:t>
            </a:r>
          </a:p>
          <a:p>
            <a:pPr marL="742950" marR="0" lvl="0" indent="-742950" algn="ctr" defTabSz="914400" rtl="0" eaLnBrk="1" fontAlgn="auto" latinLnBrk="0" hangingPunct="1">
              <a:lnSpc>
                <a:spcPct val="100000"/>
              </a:lnSpc>
              <a:spcBef>
                <a:spcPct val="0"/>
              </a:spcBef>
              <a:spcAft>
                <a:spcPts val="0"/>
              </a:spcAft>
              <a:buClrTx/>
              <a:buSzTx/>
              <a:tabLst/>
              <a:defRPr/>
            </a:pPr>
            <a:r>
              <a:rPr lang="en-US" sz="3200" b="1" dirty="0" smtClean="0">
                <a:latin typeface="+mj-lt"/>
                <a:ea typeface="+mj-ea"/>
                <a:cs typeface="+mj-cs"/>
              </a:rPr>
              <a:t>(Up to 4.0 inches)</a:t>
            </a:r>
          </a:p>
          <a:p>
            <a:pPr marL="742950" marR="0" lvl="0" indent="-742950" algn="ctr" defTabSz="914400" rtl="0" eaLnBrk="1" fontAlgn="auto" latinLnBrk="0" hangingPunct="1">
              <a:lnSpc>
                <a:spcPct val="100000"/>
              </a:lnSpc>
              <a:spcBef>
                <a:spcPct val="0"/>
              </a:spcBef>
              <a:spcAft>
                <a:spcPts val="0"/>
              </a:spcAft>
              <a:buClrTx/>
              <a:buSzTx/>
              <a:tabLst/>
              <a:defRPr/>
            </a:pPr>
            <a:endParaRPr lang="en-US" sz="2000" b="1" dirty="0" smtClean="0">
              <a:latin typeface="+mj-lt"/>
              <a:ea typeface="+mj-ea"/>
              <a:cs typeface="+mj-cs"/>
            </a:endParaRPr>
          </a:p>
          <a:p>
            <a:pPr marL="742950" marR="0" lvl="0" indent="-742950" algn="ctr" defTabSz="914400" rtl="0" eaLnBrk="1" fontAlgn="auto" latinLnBrk="0" hangingPunct="1">
              <a:lnSpc>
                <a:spcPct val="100000"/>
              </a:lnSpc>
              <a:spcBef>
                <a:spcPct val="0"/>
              </a:spcBef>
              <a:spcAft>
                <a:spcPts val="0"/>
              </a:spcAft>
              <a:buClrTx/>
              <a:buSzTx/>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2) Increasing from Normal to Aerobatic Category</a:t>
            </a:r>
          </a:p>
          <a:p>
            <a:pPr marL="742950" marR="0" lvl="0" indent="-742950" algn="ctr"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(from 3.8g to 6.0g maneuvers)</a:t>
            </a:r>
          </a:p>
          <a:p>
            <a:pPr marL="742950" marR="0" lvl="0" indent="-742950" algn="ctr" defTabSz="914400" rtl="0" eaLnBrk="1" fontAlgn="auto" latinLnBrk="0" hangingPunct="1">
              <a:lnSpc>
                <a:spcPct val="100000"/>
              </a:lnSpc>
              <a:spcBef>
                <a:spcPct val="0"/>
              </a:spcBef>
              <a:spcAft>
                <a:spcPts val="0"/>
              </a:spcAft>
              <a:buClrTx/>
              <a:buSzTx/>
              <a:tabLst/>
              <a:defRPr/>
            </a:pPr>
            <a:endParaRPr lang="en-US" sz="2000" b="1" dirty="0" smtClean="0">
              <a:latin typeface="+mj-lt"/>
              <a:ea typeface="+mj-ea"/>
              <a:cs typeface="+mj-cs"/>
            </a:endParaRPr>
          </a:p>
          <a:p>
            <a:pPr marL="742950" marR="0" lvl="0" indent="-742950" algn="ctr" defTabSz="914400" rtl="0" eaLnBrk="1" fontAlgn="auto" latinLnBrk="0" hangingPunct="1">
              <a:lnSpc>
                <a:spcPct val="100000"/>
              </a:lnSpc>
              <a:spcBef>
                <a:spcPct val="0"/>
              </a:spcBef>
              <a:spcAft>
                <a:spcPts val="0"/>
              </a:spcAft>
              <a:buClrTx/>
              <a:buSzTx/>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3) Dyno Testing</a:t>
            </a:r>
          </a:p>
          <a:p>
            <a:pPr marL="742950" marR="0" lvl="0" indent="-742950" algn="ctr" defTabSz="914400" rtl="0" eaLnBrk="1" fontAlgn="auto" latinLnBrk="0" hangingPunct="1">
              <a:lnSpc>
                <a:spcPct val="100000"/>
              </a:lnSpc>
              <a:spcBef>
                <a:spcPct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(proof of Horse Power</a:t>
            </a:r>
            <a:r>
              <a:rPr lang="en-US" sz="3200" b="1" dirty="0" smtClean="0">
                <a:latin typeface="+mj-lt"/>
                <a:ea typeface="+mj-ea"/>
                <a:cs typeface="+mj-cs"/>
              </a:rPr>
              <a:t> and Torque at propeller)</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914400"/>
          </a:xfrm>
          <a:prstGeom prst="rect">
            <a:avLst/>
          </a:prstGeom>
        </p:spPr>
        <p:txBody>
          <a:bodyPr vert="horz" lIns="91440" tIns="45720" rIns="91440" bIns="45720" rtlCol="0" anchor="ctr">
            <a:normAutofit/>
          </a:bodyPr>
          <a:lstStyle/>
          <a:p>
            <a:pPr marL="742950" lvl="0" indent="-742950" algn="ctr">
              <a:spcBef>
                <a:spcPct val="0"/>
              </a:spcBef>
              <a:defRPr/>
            </a:pPr>
            <a:r>
              <a:rPr lang="en-US" sz="4400" b="1" dirty="0" smtClean="0"/>
              <a:t>Propeller Shaft Extension Option</a:t>
            </a:r>
          </a:p>
        </p:txBody>
      </p:sp>
      <p:pic>
        <p:nvPicPr>
          <p:cNvPr id="7" name="Picture 6" descr="BW350-02BR.JPG"/>
          <p:cNvPicPr>
            <a:picLocks noChangeAspect="1"/>
          </p:cNvPicPr>
          <p:nvPr/>
        </p:nvPicPr>
        <p:blipFill>
          <a:blip r:embed="rId2" cstate="print"/>
          <a:stretch>
            <a:fillRect/>
          </a:stretch>
        </p:blipFill>
        <p:spPr>
          <a:xfrm>
            <a:off x="1219200" y="1190625"/>
            <a:ext cx="4342067" cy="5438775"/>
          </a:xfrm>
          <a:prstGeom prst="rect">
            <a:avLst/>
          </a:prstGeom>
        </p:spPr>
      </p:pic>
      <p:sp>
        <p:nvSpPr>
          <p:cNvPr id="8" name="TextBox 7"/>
          <p:cNvSpPr txBox="1"/>
          <p:nvPr/>
        </p:nvSpPr>
        <p:spPr>
          <a:xfrm>
            <a:off x="6248400" y="1447800"/>
            <a:ext cx="2438400" cy="4524315"/>
          </a:xfrm>
          <a:prstGeom prst="rect">
            <a:avLst/>
          </a:prstGeom>
          <a:noFill/>
        </p:spPr>
        <p:txBody>
          <a:bodyPr wrap="square" rtlCol="0">
            <a:spAutoFit/>
          </a:bodyPr>
          <a:lstStyle/>
          <a:p>
            <a:pPr algn="ctr"/>
            <a:r>
              <a:rPr lang="en-US" sz="3200" b="1" dirty="0" smtClean="0"/>
              <a:t>This upgrade to the front case allows longer propeller shafts up to 4 inches longer than stock.</a:t>
            </a:r>
            <a:endParaRPr lang="en-US" sz="3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914400"/>
          </a:xfrm>
          <a:prstGeom prst="rect">
            <a:avLst/>
          </a:prstGeom>
        </p:spPr>
        <p:txBody>
          <a:bodyPr vert="horz" lIns="91440" tIns="45720" rIns="91440" bIns="45720" rtlCol="0" anchor="ctr">
            <a:normAutofit/>
          </a:bodyPr>
          <a:lstStyle/>
          <a:p>
            <a:pPr marL="742950" lvl="0" indent="-742950" algn="ctr">
              <a:spcBef>
                <a:spcPct val="0"/>
              </a:spcBef>
              <a:defRPr/>
            </a:pPr>
            <a:r>
              <a:rPr lang="en-US" sz="4400" b="1" dirty="0" smtClean="0"/>
              <a:t>Normal to Aerobatic Category</a:t>
            </a:r>
          </a:p>
        </p:txBody>
      </p:sp>
      <p:sp>
        <p:nvSpPr>
          <p:cNvPr id="5" name="TextBox 4"/>
          <p:cNvSpPr txBox="1"/>
          <p:nvPr/>
        </p:nvSpPr>
        <p:spPr>
          <a:xfrm>
            <a:off x="609600" y="1524000"/>
            <a:ext cx="8153400" cy="4524315"/>
          </a:xfrm>
          <a:prstGeom prst="rect">
            <a:avLst/>
          </a:prstGeom>
          <a:noFill/>
        </p:spPr>
        <p:txBody>
          <a:bodyPr wrap="square" rtlCol="0">
            <a:spAutoFit/>
          </a:bodyPr>
          <a:lstStyle/>
          <a:p>
            <a:pPr algn="ctr"/>
            <a:r>
              <a:rPr lang="en-US" sz="3200" b="1" dirty="0" smtClean="0"/>
              <a:t>The upgraded front case in the previous slide plus an upgraded propeller shaft and final top gear allows the BW350 to take aerobatic loads.</a:t>
            </a:r>
          </a:p>
          <a:p>
            <a:pPr algn="ctr"/>
            <a:endParaRPr lang="en-US" sz="3200" b="1" dirty="0" smtClean="0"/>
          </a:p>
          <a:p>
            <a:pPr algn="ctr"/>
            <a:r>
              <a:rPr lang="en-US" sz="3200" b="1" dirty="0" smtClean="0"/>
              <a:t>This is possible using the standard length propeller shaft only, not extended shafts.</a:t>
            </a:r>
          </a:p>
          <a:p>
            <a:pPr algn="ctr"/>
            <a:endParaRPr lang="en-US" sz="3200" b="1" dirty="0" smtClean="0"/>
          </a:p>
          <a:p>
            <a:pPr algn="ctr"/>
            <a:r>
              <a:rPr lang="en-US" sz="3200" b="1" dirty="0" smtClean="0"/>
              <a:t>A new dry sump type lubrication system is still in development for handling negative g’s.</a:t>
            </a:r>
            <a:endParaRPr lang="en-US" sz="3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7772400" cy="914400"/>
          </a:xfrm>
          <a:prstGeom prst="rect">
            <a:avLst/>
          </a:prstGeom>
        </p:spPr>
        <p:txBody>
          <a:bodyPr vert="horz" lIns="91440" tIns="45720" rIns="91440" bIns="45720" rtlCol="0" anchor="ctr">
            <a:normAutofit/>
          </a:bodyPr>
          <a:lstStyle/>
          <a:p>
            <a:pPr marL="742950" lvl="0" indent="-742950" algn="ctr">
              <a:spcBef>
                <a:spcPct val="0"/>
              </a:spcBef>
              <a:defRPr/>
            </a:pPr>
            <a:r>
              <a:rPr lang="en-US" sz="4400" b="1" dirty="0" smtClean="0"/>
              <a:t>Engine Dyno Testing</a:t>
            </a:r>
          </a:p>
        </p:txBody>
      </p:sp>
      <p:sp>
        <p:nvSpPr>
          <p:cNvPr id="5" name="TextBox 4"/>
          <p:cNvSpPr txBox="1"/>
          <p:nvPr/>
        </p:nvSpPr>
        <p:spPr>
          <a:xfrm>
            <a:off x="196516" y="1143000"/>
            <a:ext cx="8763000" cy="5293757"/>
          </a:xfrm>
          <a:prstGeom prst="rect">
            <a:avLst/>
          </a:prstGeom>
          <a:noFill/>
        </p:spPr>
        <p:txBody>
          <a:bodyPr wrap="square" rtlCol="0">
            <a:spAutoFit/>
          </a:bodyPr>
          <a:lstStyle/>
          <a:p>
            <a:pPr algn="ctr"/>
            <a:r>
              <a:rPr lang="en-US" sz="3200" b="1" dirty="0" smtClean="0"/>
              <a:t>Last year in the Engine Workshop Tent discussions about engine testing lead to the realization that now one sense Javelin Aircraft in the early 80’s has done any engine dyno testing to prove what their engines and/or gearboxes performance truly is.</a:t>
            </a:r>
          </a:p>
          <a:p>
            <a:pPr algn="ctr"/>
            <a:endParaRPr lang="en-US" b="1" dirty="0" smtClean="0"/>
          </a:p>
          <a:p>
            <a:pPr algn="ctr"/>
            <a:r>
              <a:rPr lang="en-US" sz="3200" b="1" dirty="0" smtClean="0"/>
              <a:t>Everyone modifies their auto engines with at least exhaust headers and aftermarket ECU systems.</a:t>
            </a:r>
          </a:p>
          <a:p>
            <a:pPr algn="ctr"/>
            <a:r>
              <a:rPr lang="en-US" sz="3200" b="1" dirty="0" smtClean="0"/>
              <a:t> Frequently intake manifolds and internal modifications are done too. The results that get published are developers best calculation.</a:t>
            </a:r>
            <a:endParaRPr lang="en-US" sz="32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914400"/>
          </a:xfrm>
          <a:prstGeom prst="rect">
            <a:avLst/>
          </a:prstGeom>
        </p:spPr>
        <p:txBody>
          <a:bodyPr vert="horz" lIns="91440" tIns="45720" rIns="91440" bIns="45720" rtlCol="0" anchor="ctr">
            <a:normAutofit/>
          </a:bodyPr>
          <a:lstStyle/>
          <a:p>
            <a:pPr marL="742950" lvl="0" indent="-742950" algn="ctr">
              <a:spcBef>
                <a:spcPct val="0"/>
              </a:spcBef>
              <a:defRPr/>
            </a:pPr>
            <a:r>
              <a:rPr lang="en-US" sz="4400" b="1" dirty="0" smtClean="0"/>
              <a:t>Engine Dyno Testing</a:t>
            </a:r>
          </a:p>
        </p:txBody>
      </p:sp>
      <p:sp>
        <p:nvSpPr>
          <p:cNvPr id="5" name="TextBox 4"/>
          <p:cNvSpPr txBox="1"/>
          <p:nvPr/>
        </p:nvSpPr>
        <p:spPr>
          <a:xfrm>
            <a:off x="304800" y="1307842"/>
            <a:ext cx="8534400" cy="5016758"/>
          </a:xfrm>
          <a:prstGeom prst="rect">
            <a:avLst/>
          </a:prstGeom>
          <a:noFill/>
        </p:spPr>
        <p:txBody>
          <a:bodyPr wrap="square" rtlCol="0">
            <a:spAutoFit/>
          </a:bodyPr>
          <a:lstStyle/>
          <a:p>
            <a:pPr algn="ctr"/>
            <a:r>
              <a:rPr lang="en-US" sz="3200" b="1" dirty="0" smtClean="0"/>
              <a:t>Auto PSRU’s ultimate goal is to have our own dyno that can accommodate a wide range of auto engine conversions, propeller flanges, and aircraft engines, mounted on a portable trailer. This will allow for true comparisons to aircraft engines as well as prove what modifications to auto engines works best for aircraft applications.</a:t>
            </a:r>
          </a:p>
          <a:p>
            <a:pPr algn="ctr"/>
            <a:endParaRPr lang="en-US" sz="3200" b="1" dirty="0" smtClean="0"/>
          </a:p>
          <a:p>
            <a:pPr algn="ctr"/>
            <a:r>
              <a:rPr lang="en-US" sz="3200" b="1" dirty="0" smtClean="0"/>
              <a:t>Until then the search for an engine dyno for hire is an on going effort.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563" y="430639"/>
            <a:ext cx="7024873" cy="830997"/>
          </a:xfrm>
        </p:spPr>
        <p:txBody>
          <a:bodyPr wrap="none">
            <a:spAutoFit/>
          </a:bodyPr>
          <a:lstStyle/>
          <a:p>
            <a:r>
              <a:rPr lang="en-US" sz="4800" b="1" dirty="0" smtClean="0"/>
              <a:t>News and Announcements</a:t>
            </a:r>
            <a:endParaRPr lang="en-US" sz="4800" dirty="0"/>
          </a:p>
        </p:txBody>
      </p:sp>
      <p:sp>
        <p:nvSpPr>
          <p:cNvPr id="4" name="TextBox 3"/>
          <p:cNvSpPr txBox="1"/>
          <p:nvPr/>
        </p:nvSpPr>
        <p:spPr>
          <a:xfrm>
            <a:off x="767039" y="1905000"/>
            <a:ext cx="7600222" cy="4401205"/>
          </a:xfrm>
          <a:prstGeom prst="rect">
            <a:avLst/>
          </a:prstGeom>
          <a:noFill/>
        </p:spPr>
        <p:txBody>
          <a:bodyPr wrap="none" rtlCol="0">
            <a:spAutoFit/>
          </a:bodyPr>
          <a:lstStyle/>
          <a:p>
            <a:pPr marL="514350" indent="-514350" algn="ctr">
              <a:buFont typeface="+mj-lt"/>
              <a:buAutoNum type="arabicPeriod"/>
            </a:pPr>
            <a:r>
              <a:rPr lang="en-US" sz="4000" b="1" dirty="0" smtClean="0"/>
              <a:t>New Location and Hangar Status</a:t>
            </a:r>
          </a:p>
          <a:p>
            <a:pPr marL="514350" indent="-514350" algn="ctr">
              <a:buFont typeface="+mj-lt"/>
              <a:buAutoNum type="arabicPeriod"/>
            </a:pPr>
            <a:endParaRPr lang="en-US" sz="4000" b="1" dirty="0" smtClean="0"/>
          </a:p>
          <a:p>
            <a:pPr marL="514350" indent="-514350" algn="ctr">
              <a:buFont typeface="+mj-lt"/>
              <a:buAutoNum type="arabicPeriod"/>
            </a:pPr>
            <a:r>
              <a:rPr lang="en-US" sz="4000" b="1" dirty="0" smtClean="0"/>
              <a:t>Plymocoupe Replica</a:t>
            </a:r>
          </a:p>
          <a:p>
            <a:pPr marL="514350" indent="-514350" algn="ctr">
              <a:buFont typeface="+mj-lt"/>
              <a:buAutoNum type="arabicPeriod"/>
            </a:pPr>
            <a:endParaRPr lang="en-US" sz="4000" b="1" dirty="0" smtClean="0"/>
          </a:p>
          <a:p>
            <a:pPr marL="514350" indent="-514350" algn="ctr">
              <a:buFont typeface="+mj-lt"/>
              <a:buAutoNum type="arabicPeriod"/>
            </a:pPr>
            <a:r>
              <a:rPr lang="en-US" sz="4000" b="1" dirty="0" smtClean="0"/>
              <a:t>Aeromobil Flying Car</a:t>
            </a:r>
          </a:p>
          <a:p>
            <a:pPr marL="514350" indent="-514350" algn="ctr">
              <a:buFont typeface="+mj-lt"/>
              <a:buAutoNum type="arabicPeriod"/>
            </a:pPr>
            <a:endParaRPr lang="en-US" sz="4000" b="1" dirty="0" smtClean="0"/>
          </a:p>
          <a:p>
            <a:pPr marL="514350" indent="-514350" algn="ctr">
              <a:buFont typeface="+mj-lt"/>
              <a:buAutoNum type="arabicPeriod"/>
            </a:pPr>
            <a:r>
              <a:rPr lang="en-US" sz="4000" b="1" dirty="0" smtClean="0"/>
              <a:t>Piper PA-25 Tow Planes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7892" y="152400"/>
            <a:ext cx="7770397" cy="769441"/>
          </a:xfrm>
        </p:spPr>
        <p:txBody>
          <a:bodyPr wrap="none">
            <a:spAutoFit/>
          </a:bodyPr>
          <a:lstStyle/>
          <a:p>
            <a:r>
              <a:rPr lang="en-US" b="1" dirty="0" smtClean="0"/>
              <a:t>New Location and Hangar Status</a:t>
            </a:r>
            <a:endParaRPr lang="en-US" b="1" dirty="0"/>
          </a:p>
        </p:txBody>
      </p:sp>
      <p:sp>
        <p:nvSpPr>
          <p:cNvPr id="5" name="TextBox 4"/>
          <p:cNvSpPr txBox="1"/>
          <p:nvPr/>
        </p:nvSpPr>
        <p:spPr>
          <a:xfrm>
            <a:off x="228600" y="880408"/>
            <a:ext cx="8720050" cy="1938992"/>
          </a:xfrm>
          <a:prstGeom prst="rect">
            <a:avLst/>
          </a:prstGeom>
          <a:noFill/>
        </p:spPr>
        <p:txBody>
          <a:bodyPr wrap="square" rtlCol="0">
            <a:spAutoFit/>
          </a:bodyPr>
          <a:lstStyle/>
          <a:p>
            <a:pPr algn="ctr"/>
            <a:r>
              <a:rPr lang="en-US" sz="2400" dirty="0" smtClean="0"/>
              <a:t>New products and increased demand for current products required a larger facility. Searches between the DFW area and Waco resulted in choosing Hillsboro, TX airport. As of 06/2018 the new address is;</a:t>
            </a:r>
          </a:p>
          <a:p>
            <a:pPr algn="ctr"/>
            <a:r>
              <a:rPr lang="en-US" sz="2400" dirty="0" smtClean="0"/>
              <a:t> 1000 Airport Blvd, #104, Hillsboro, TX 76645</a:t>
            </a:r>
          </a:p>
          <a:p>
            <a:pPr algn="ctr"/>
            <a:r>
              <a:rPr lang="en-US" sz="2400" dirty="0" smtClean="0"/>
              <a:t>Phone number and website are the same.</a:t>
            </a:r>
          </a:p>
        </p:txBody>
      </p:sp>
      <p:pic>
        <p:nvPicPr>
          <p:cNvPr id="6" name="Picture 5" descr="C:\Users\Owner\Desktop\Hillsboro Map.png"/>
          <p:cNvPicPr/>
          <p:nvPr/>
        </p:nvPicPr>
        <p:blipFill>
          <a:blip r:embed="rId2" cstate="print"/>
          <a:srcRect/>
          <a:stretch>
            <a:fillRect/>
          </a:stretch>
        </p:blipFill>
        <p:spPr bwMode="auto">
          <a:xfrm>
            <a:off x="2514600" y="2895600"/>
            <a:ext cx="5867400" cy="3733800"/>
          </a:xfrm>
          <a:prstGeom prst="rect">
            <a:avLst/>
          </a:prstGeom>
          <a:noFill/>
          <a:ln w="9525">
            <a:noFill/>
            <a:miter lim="800000"/>
            <a:headEnd/>
            <a:tailEnd/>
          </a:ln>
        </p:spPr>
      </p:pic>
      <p:sp>
        <p:nvSpPr>
          <p:cNvPr id="7" name="TextBox 6"/>
          <p:cNvSpPr txBox="1"/>
          <p:nvPr/>
        </p:nvSpPr>
        <p:spPr>
          <a:xfrm>
            <a:off x="304800" y="2843748"/>
            <a:ext cx="1938250" cy="3785652"/>
          </a:xfrm>
          <a:prstGeom prst="rect">
            <a:avLst/>
          </a:prstGeom>
          <a:noFill/>
        </p:spPr>
        <p:txBody>
          <a:bodyPr wrap="square" rtlCol="0">
            <a:spAutoFit/>
          </a:bodyPr>
          <a:lstStyle/>
          <a:p>
            <a:pPr algn="ctr"/>
            <a:r>
              <a:rPr lang="en-US" sz="2400" dirty="0" smtClean="0"/>
              <a:t>Hillsboro Airport - KINJ runway is 3998’ x 60’, has 100LL and Jet A, and boasts the lowest fuel prices in the region.</a:t>
            </a:r>
          </a:p>
        </p:txBody>
      </p:sp>
      <p:sp>
        <p:nvSpPr>
          <p:cNvPr id="8" name="Right Arrow 7"/>
          <p:cNvSpPr/>
          <p:nvPr/>
        </p:nvSpPr>
        <p:spPr>
          <a:xfrm>
            <a:off x="2438400" y="4648200"/>
            <a:ext cx="2362200" cy="228600"/>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762000"/>
            <a:ext cx="7848600" cy="1200329"/>
          </a:xfrm>
          <a:prstGeom prst="rect">
            <a:avLst/>
          </a:prstGeom>
          <a:noFill/>
        </p:spPr>
        <p:txBody>
          <a:bodyPr wrap="square" rtlCol="0">
            <a:spAutoFit/>
          </a:bodyPr>
          <a:lstStyle/>
          <a:p>
            <a:pPr algn="ctr"/>
            <a:r>
              <a:rPr lang="en-US" sz="2400" dirty="0" smtClean="0"/>
              <a:t>By Car:</a:t>
            </a:r>
          </a:p>
          <a:p>
            <a:pPr algn="ctr"/>
            <a:r>
              <a:rPr lang="en-US" sz="2400" dirty="0" smtClean="0"/>
              <a:t>Five miles north of Hillsboro, TX, or 30 miles south of Fort Worth, TX, on I-35W via exit #3.</a:t>
            </a:r>
          </a:p>
        </p:txBody>
      </p:sp>
      <p:pic>
        <p:nvPicPr>
          <p:cNvPr id="1027" name="Picture 3" descr="C:\Auto PSRU's Docs\Hillsboro Hangar Plans\Hillsboro Airport.png"/>
          <p:cNvPicPr>
            <a:picLocks noChangeAspect="1" noChangeArrowheads="1"/>
          </p:cNvPicPr>
          <p:nvPr/>
        </p:nvPicPr>
        <p:blipFill>
          <a:blip r:embed="rId2" cstate="print"/>
          <a:srcRect/>
          <a:stretch>
            <a:fillRect/>
          </a:stretch>
        </p:blipFill>
        <p:spPr bwMode="auto">
          <a:xfrm>
            <a:off x="2743200" y="2029897"/>
            <a:ext cx="5715000" cy="4603905"/>
          </a:xfrm>
          <a:prstGeom prst="rect">
            <a:avLst/>
          </a:prstGeom>
          <a:noFill/>
        </p:spPr>
      </p:pic>
      <p:sp>
        <p:nvSpPr>
          <p:cNvPr id="10" name="TextBox 9"/>
          <p:cNvSpPr txBox="1"/>
          <p:nvPr/>
        </p:nvSpPr>
        <p:spPr>
          <a:xfrm>
            <a:off x="228600" y="2057400"/>
            <a:ext cx="2362200" cy="4524315"/>
          </a:xfrm>
          <a:prstGeom prst="rect">
            <a:avLst/>
          </a:prstGeom>
          <a:noFill/>
        </p:spPr>
        <p:txBody>
          <a:bodyPr wrap="square" rtlCol="0">
            <a:spAutoFit/>
          </a:bodyPr>
          <a:lstStyle/>
          <a:p>
            <a:pPr algn="ctr"/>
            <a:r>
              <a:rPr lang="en-US" sz="2400" dirty="0" smtClean="0"/>
              <a:t>The new hangar is 80’ x 80’ with a</a:t>
            </a:r>
          </a:p>
          <a:p>
            <a:pPr algn="ctr"/>
            <a:r>
              <a:rPr lang="en-US" sz="2400" dirty="0" smtClean="0"/>
              <a:t>large shop area, storage areas, conference room, restroom, and two offices.</a:t>
            </a:r>
          </a:p>
          <a:p>
            <a:pPr algn="ctr"/>
            <a:r>
              <a:rPr lang="en-US" sz="2400" dirty="0" smtClean="0"/>
              <a:t>The open hangar area has enough space to work on six+ aircraft and 4 engine stands.</a:t>
            </a:r>
            <a:endParaRPr lang="en-US" sz="2400" dirty="0"/>
          </a:p>
        </p:txBody>
      </p:sp>
      <p:sp>
        <p:nvSpPr>
          <p:cNvPr id="8" name="Title 1"/>
          <p:cNvSpPr>
            <a:spLocks noGrp="1"/>
          </p:cNvSpPr>
          <p:nvPr>
            <p:ph type="title"/>
          </p:nvPr>
        </p:nvSpPr>
        <p:spPr>
          <a:xfrm>
            <a:off x="627892" y="221159"/>
            <a:ext cx="7770397" cy="769441"/>
          </a:xfrm>
        </p:spPr>
        <p:txBody>
          <a:bodyPr wrap="none">
            <a:spAutoFit/>
          </a:bodyPr>
          <a:lstStyle/>
          <a:p>
            <a:r>
              <a:rPr lang="en-US" b="1" dirty="0" smtClean="0"/>
              <a:t>New Location and Hangar Status</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19200"/>
            <a:ext cx="8382000" cy="5181600"/>
          </a:xfrm>
          <a:prstGeom prst="rect">
            <a:avLst/>
          </a:prstGeom>
          <a:noFill/>
        </p:spPr>
        <p:txBody>
          <a:bodyPr wrap="square" rtlCol="0">
            <a:noAutofit/>
          </a:bodyPr>
          <a:lstStyle/>
          <a:p>
            <a:r>
              <a:rPr lang="en-US" sz="2400" b="1" dirty="0" smtClean="0"/>
              <a:t>We finished moving in on June 4</a:t>
            </a:r>
            <a:r>
              <a:rPr lang="en-US" sz="2400" b="1" baseline="30000" dirty="0" smtClean="0"/>
              <a:t>th</a:t>
            </a:r>
            <a:r>
              <a:rPr lang="en-US" sz="2400" b="1" dirty="0" smtClean="0"/>
              <a:t>, 2017. The hangar was not 100% completed until August 14</a:t>
            </a:r>
            <a:r>
              <a:rPr lang="en-US" sz="2400" b="1" baseline="30000" dirty="0" smtClean="0"/>
              <a:t>th</a:t>
            </a:r>
            <a:r>
              <a:rPr lang="en-US" sz="2400" b="1" dirty="0" smtClean="0"/>
              <a:t>, 2017. On June 4</a:t>
            </a:r>
            <a:r>
              <a:rPr lang="en-US" sz="2400" b="1" baseline="30000" dirty="0" smtClean="0"/>
              <a:t>th</a:t>
            </a:r>
            <a:r>
              <a:rPr lang="en-US" sz="2400" b="1" dirty="0" smtClean="0"/>
              <a:t> both sides, the back and only 1/3 of the roof was up.</a:t>
            </a:r>
          </a:p>
          <a:p>
            <a:endParaRPr lang="en-US" sz="1200" b="1" dirty="0" smtClean="0"/>
          </a:p>
          <a:p>
            <a:r>
              <a:rPr lang="en-US" sz="2400" b="1" dirty="0" smtClean="0"/>
              <a:t>Starting on March 20</a:t>
            </a:r>
            <a:r>
              <a:rPr lang="en-US" sz="2400" b="1" baseline="30000" dirty="0" smtClean="0"/>
              <a:t>th</a:t>
            </a:r>
            <a:r>
              <a:rPr lang="en-US" sz="2400" b="1" dirty="0" smtClean="0"/>
              <a:t> 2018 construction on a new 30 foot wide extension to the airport ramp system was started that will connect the large apron area in front of our hangar to the rest of the airport and runway. (No more bad Gumbo!)</a:t>
            </a:r>
          </a:p>
          <a:p>
            <a:endParaRPr lang="en-US" sz="1200" b="1" dirty="0" smtClean="0"/>
          </a:p>
          <a:p>
            <a:r>
              <a:rPr lang="en-US" sz="2400" b="1" dirty="0" smtClean="0"/>
              <a:t>This should be completed by the time we get home from Sun N Fun 2018.</a:t>
            </a:r>
          </a:p>
          <a:p>
            <a:endParaRPr lang="en-US" sz="1200" b="1" dirty="0" smtClean="0"/>
          </a:p>
          <a:p>
            <a:r>
              <a:rPr lang="en-US" sz="2400" b="1" dirty="0" smtClean="0"/>
              <a:t>Originally this was scheduled to be done in mid 2019, but the EPA approved the existing airport drainage design marked for upgrading  freeing up funds for the ramp extension.</a:t>
            </a:r>
            <a:endParaRPr lang="en-US" sz="2400" b="1" dirty="0"/>
          </a:p>
        </p:txBody>
      </p:sp>
      <p:sp>
        <p:nvSpPr>
          <p:cNvPr id="7" name="Title 1"/>
          <p:cNvSpPr>
            <a:spLocks noGrp="1"/>
          </p:cNvSpPr>
          <p:nvPr>
            <p:ph type="title"/>
          </p:nvPr>
        </p:nvSpPr>
        <p:spPr>
          <a:xfrm>
            <a:off x="627892" y="152400"/>
            <a:ext cx="7770397" cy="769441"/>
          </a:xfrm>
        </p:spPr>
        <p:txBody>
          <a:bodyPr wrap="none">
            <a:spAutoFit/>
          </a:bodyPr>
          <a:lstStyle/>
          <a:p>
            <a:r>
              <a:rPr lang="en-US" b="1" dirty="0" smtClean="0"/>
              <a:t>New Location and Hangar Status</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74626" y="152400"/>
            <a:ext cx="3076933" cy="769441"/>
          </a:xfrm>
        </p:spPr>
        <p:txBody>
          <a:bodyPr wrap="none">
            <a:spAutoFit/>
          </a:bodyPr>
          <a:lstStyle/>
          <a:p>
            <a:r>
              <a:rPr lang="en-US" b="1" dirty="0" smtClean="0"/>
              <a:t>Plymocoupe</a:t>
            </a:r>
            <a:endParaRPr lang="en-US" b="1" dirty="0"/>
          </a:p>
        </p:txBody>
      </p:sp>
      <p:sp>
        <p:nvSpPr>
          <p:cNvPr id="5" name="TextBox 4"/>
          <p:cNvSpPr txBox="1"/>
          <p:nvPr/>
        </p:nvSpPr>
        <p:spPr>
          <a:xfrm>
            <a:off x="381000" y="1066800"/>
            <a:ext cx="8382000" cy="5486400"/>
          </a:xfrm>
          <a:prstGeom prst="rect">
            <a:avLst/>
          </a:prstGeom>
          <a:noFill/>
        </p:spPr>
        <p:txBody>
          <a:bodyPr wrap="square" rtlCol="0">
            <a:noAutofit/>
          </a:bodyPr>
          <a:lstStyle/>
          <a:p>
            <a:r>
              <a:rPr lang="en-US" sz="2800" b="1" dirty="0" smtClean="0"/>
              <a:t>Ole Fahlin developed and converted a 1933 Plymouth inline 6 cylinder engine installed in a Monocoupe aircraft called the SF-2 Plymocoupe. He built two aircraft. Both were bought by Germany in 1936 and shipped out. Only one survived the war, less the gearbox, and found it’s way into the Nicholas-Beazley Museum in Marshall Missouri as a future exhibit.</a:t>
            </a:r>
          </a:p>
          <a:p>
            <a:endParaRPr lang="en-US" sz="1400" b="1" dirty="0" smtClean="0"/>
          </a:p>
          <a:p>
            <a:r>
              <a:rPr lang="en-US" sz="2800" b="1" dirty="0" smtClean="0"/>
              <a:t>One of the museum volunteers associated with the restoration contacted me at Airventure 2017 and asked if we could build a flying replica of the missing gearbox. I agreed and he has sent us tons of data, pictures, and some limited drawings/loftings to base it on.</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685800"/>
            <a:ext cx="5029200" cy="830997"/>
          </a:xfrm>
          <a:prstGeom prst="rect">
            <a:avLst/>
          </a:prstGeom>
          <a:noFill/>
        </p:spPr>
        <p:txBody>
          <a:bodyPr wrap="square" rtlCol="0">
            <a:spAutoFit/>
          </a:bodyPr>
          <a:lstStyle/>
          <a:p>
            <a:pPr algn="ctr"/>
            <a:r>
              <a:rPr lang="en-US" sz="4800" b="1" dirty="0" smtClean="0"/>
              <a:t>Water in gas</a:t>
            </a:r>
            <a:endParaRPr lang="en-US" sz="4800" dirty="0"/>
          </a:p>
        </p:txBody>
      </p:sp>
      <p:sp>
        <p:nvSpPr>
          <p:cNvPr id="3" name="TextBox 2"/>
          <p:cNvSpPr txBox="1"/>
          <p:nvPr/>
        </p:nvSpPr>
        <p:spPr>
          <a:xfrm>
            <a:off x="381000" y="1752600"/>
            <a:ext cx="8369151" cy="4724400"/>
          </a:xfrm>
          <a:prstGeom prst="rect">
            <a:avLst/>
          </a:prstGeom>
          <a:noFill/>
        </p:spPr>
        <p:txBody>
          <a:bodyPr wrap="square" rtlCol="0">
            <a:noAutofit/>
          </a:bodyPr>
          <a:lstStyle/>
          <a:p>
            <a:pPr algn="ctr"/>
            <a:r>
              <a:rPr lang="en-US" sz="3600" b="1" dirty="0" smtClean="0"/>
              <a:t>Water molecules are larger than gasoline molecules, and they do not like going through the small orifices of the fuel injectors.</a:t>
            </a:r>
          </a:p>
          <a:p>
            <a:pPr algn="ctr"/>
            <a:endParaRPr lang="en-US" sz="2000" b="1" dirty="0" smtClean="0"/>
          </a:p>
          <a:p>
            <a:pPr algn="ctr"/>
            <a:r>
              <a:rPr lang="en-US" sz="3600" b="1" dirty="0" smtClean="0"/>
              <a:t>This makes a gascolator or fuel/water separator filter a mandatory item. It is best to locate this feature between the fuel selector valve and the fuel pump. </a:t>
            </a:r>
            <a:endParaRPr lang="en-US" sz="36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74626" y="152400"/>
            <a:ext cx="3076933"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Plymocoupe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Fahlin_SF-2_Plymocoupe.jpg"/>
          <p:cNvPicPr>
            <a:picLocks noChangeAspect="1"/>
          </p:cNvPicPr>
          <p:nvPr/>
        </p:nvPicPr>
        <p:blipFill>
          <a:blip r:embed="rId2" cstate="print"/>
          <a:stretch>
            <a:fillRect/>
          </a:stretch>
        </p:blipFill>
        <p:spPr>
          <a:xfrm>
            <a:off x="1523999" y="1152794"/>
            <a:ext cx="6753225" cy="504321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74626" y="152400"/>
            <a:ext cx="3076933"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Plymocoupe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The_engine_of_the_SF-2_Plymocoupe.jpg"/>
          <p:cNvPicPr>
            <a:picLocks noChangeAspect="1"/>
          </p:cNvPicPr>
          <p:nvPr/>
        </p:nvPicPr>
        <p:blipFill>
          <a:blip r:embed="rId2" cstate="print"/>
          <a:stretch>
            <a:fillRect/>
          </a:stretch>
        </p:blipFill>
        <p:spPr>
          <a:xfrm>
            <a:off x="457200" y="914400"/>
            <a:ext cx="3904520" cy="2895600"/>
          </a:xfrm>
          <a:prstGeom prst="rect">
            <a:avLst/>
          </a:prstGeom>
        </p:spPr>
      </p:pic>
      <p:pic>
        <p:nvPicPr>
          <p:cNvPr id="4" name="Picture 3" descr="Plymocoupe_engine_left_side.jpg"/>
          <p:cNvPicPr>
            <a:picLocks noChangeAspect="1"/>
          </p:cNvPicPr>
          <p:nvPr/>
        </p:nvPicPr>
        <p:blipFill>
          <a:blip r:embed="rId3" cstate="print"/>
          <a:stretch>
            <a:fillRect/>
          </a:stretch>
        </p:blipFill>
        <p:spPr>
          <a:xfrm>
            <a:off x="4452476" y="3124200"/>
            <a:ext cx="4158124" cy="3343275"/>
          </a:xfrm>
          <a:prstGeom prst="rect">
            <a:avLst/>
          </a:prstGeom>
        </p:spPr>
      </p:pic>
      <p:sp>
        <p:nvSpPr>
          <p:cNvPr id="5" name="TextBox 4"/>
          <p:cNvSpPr txBox="1"/>
          <p:nvPr/>
        </p:nvSpPr>
        <p:spPr>
          <a:xfrm>
            <a:off x="4724400" y="1219200"/>
            <a:ext cx="3886200" cy="1569660"/>
          </a:xfrm>
          <a:prstGeom prst="rect">
            <a:avLst/>
          </a:prstGeom>
          <a:noFill/>
        </p:spPr>
        <p:txBody>
          <a:bodyPr wrap="square" rtlCol="0">
            <a:spAutoFit/>
          </a:bodyPr>
          <a:lstStyle/>
          <a:p>
            <a:r>
              <a:rPr lang="en-US" sz="2400" b="1" dirty="0" smtClean="0"/>
              <a:t>Major engine modifications included a magneto, new intake with an updraft carburetor, and new exhaust.</a:t>
            </a:r>
            <a:endParaRPr lang="en-US" sz="2400" b="1" dirty="0"/>
          </a:p>
        </p:txBody>
      </p:sp>
      <p:sp>
        <p:nvSpPr>
          <p:cNvPr id="6" name="TextBox 5"/>
          <p:cNvSpPr txBox="1"/>
          <p:nvPr/>
        </p:nvSpPr>
        <p:spPr>
          <a:xfrm>
            <a:off x="304800" y="4495800"/>
            <a:ext cx="3962400" cy="1569660"/>
          </a:xfrm>
          <a:prstGeom prst="rect">
            <a:avLst/>
          </a:prstGeom>
          <a:noFill/>
        </p:spPr>
        <p:txBody>
          <a:bodyPr wrap="square" rtlCol="0">
            <a:spAutoFit/>
          </a:bodyPr>
          <a:lstStyle/>
          <a:p>
            <a:r>
              <a:rPr lang="en-US" sz="2400" b="1" dirty="0" smtClean="0"/>
              <a:t>These changes increased the horse power from 80 HP to 100HP @ 3800 rpm.</a:t>
            </a:r>
          </a:p>
          <a:p>
            <a:r>
              <a:rPr lang="en-US" sz="2400" b="1" dirty="0" smtClean="0"/>
              <a:t>The CAA certified this engine.</a:t>
            </a:r>
            <a:endParaRPr lang="en-US"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74626" y="152400"/>
            <a:ext cx="3076933"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Plymocoupe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Dynamometer_tests_of_Plymocoupe_engine.jpg"/>
          <p:cNvPicPr>
            <a:picLocks noChangeAspect="1"/>
          </p:cNvPicPr>
          <p:nvPr/>
        </p:nvPicPr>
        <p:blipFill>
          <a:blip r:embed="rId2" cstate="print"/>
          <a:stretch>
            <a:fillRect/>
          </a:stretch>
        </p:blipFill>
        <p:spPr>
          <a:xfrm>
            <a:off x="1447800" y="914400"/>
            <a:ext cx="6253163" cy="4732563"/>
          </a:xfrm>
          <a:prstGeom prst="rect">
            <a:avLst/>
          </a:prstGeom>
        </p:spPr>
      </p:pic>
      <p:sp>
        <p:nvSpPr>
          <p:cNvPr id="4" name="TextBox 3"/>
          <p:cNvSpPr txBox="1"/>
          <p:nvPr/>
        </p:nvSpPr>
        <p:spPr>
          <a:xfrm>
            <a:off x="647097" y="5867400"/>
            <a:ext cx="7629461" cy="830997"/>
          </a:xfrm>
          <a:prstGeom prst="rect">
            <a:avLst/>
          </a:prstGeom>
          <a:noFill/>
        </p:spPr>
        <p:txBody>
          <a:bodyPr wrap="none" rtlCol="0">
            <a:spAutoFit/>
          </a:bodyPr>
          <a:lstStyle/>
          <a:p>
            <a:pPr algn="ctr"/>
            <a:r>
              <a:rPr lang="en-US" sz="2400" b="1" dirty="0" smtClean="0"/>
              <a:t>Dyno testing of the Plymouth engine proving the HP gains.</a:t>
            </a:r>
          </a:p>
          <a:p>
            <a:pPr algn="ctr"/>
            <a:r>
              <a:rPr lang="en-US" sz="2400" b="1" dirty="0" smtClean="0"/>
              <a:t>The gearbox is visible in this picture had a 2:1 ratio.</a:t>
            </a:r>
            <a:endParaRPr lang="en-US" sz="2400" b="1" dirty="0"/>
          </a:p>
        </p:txBody>
      </p:sp>
      <p:sp>
        <p:nvSpPr>
          <p:cNvPr id="5" name="Right Arrow 4"/>
          <p:cNvSpPr/>
          <p:nvPr/>
        </p:nvSpPr>
        <p:spPr>
          <a:xfrm rot="12546490">
            <a:off x="5666851" y="5074436"/>
            <a:ext cx="9906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6027" y="152400"/>
            <a:ext cx="5054141"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AeroMobil</a:t>
            </a:r>
            <a:r>
              <a:rPr kumimoji="0" lang="en-US" sz="4400" b="1" i="0" u="none" strike="noStrike" kern="1200" cap="none" spc="0" normalizeH="0" noProof="0" dirty="0" smtClean="0">
                <a:ln>
                  <a:noFill/>
                </a:ln>
                <a:solidFill>
                  <a:schemeClr val="tx1"/>
                </a:solidFill>
                <a:effectLst/>
                <a:uLnTx/>
                <a:uFillTx/>
                <a:latin typeface="+mj-lt"/>
                <a:ea typeface="+mj-ea"/>
                <a:cs typeface="+mj-cs"/>
              </a:rPr>
              <a:t> Flying Car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1167552" y="1295400"/>
            <a:ext cx="6909648" cy="461665"/>
          </a:xfrm>
          <a:prstGeom prst="rect">
            <a:avLst/>
          </a:prstGeom>
          <a:noFill/>
        </p:spPr>
        <p:txBody>
          <a:bodyPr wrap="none" rtlCol="0">
            <a:spAutoFit/>
          </a:bodyPr>
          <a:lstStyle/>
          <a:p>
            <a:r>
              <a:rPr lang="en-US" sz="2400" b="1" dirty="0" smtClean="0"/>
              <a:t>Started in 2010 Aeromobil is currently on Version 4.0</a:t>
            </a:r>
          </a:p>
        </p:txBody>
      </p:sp>
      <p:pic>
        <p:nvPicPr>
          <p:cNvPr id="4" name="Picture 3" descr="headerimg-car.jpg"/>
          <p:cNvPicPr>
            <a:picLocks noChangeAspect="1"/>
          </p:cNvPicPr>
          <p:nvPr/>
        </p:nvPicPr>
        <p:blipFill>
          <a:blip r:embed="rId2" cstate="print"/>
          <a:stretch>
            <a:fillRect/>
          </a:stretch>
        </p:blipFill>
        <p:spPr>
          <a:xfrm>
            <a:off x="1066800" y="1905000"/>
            <a:ext cx="7031980" cy="4138613"/>
          </a:xfrm>
          <a:prstGeom prst="rect">
            <a:avLst/>
          </a:prstGeom>
        </p:spPr>
      </p:pic>
      <p:sp>
        <p:nvSpPr>
          <p:cNvPr id="5" name="TextBox 4"/>
          <p:cNvSpPr txBox="1"/>
          <p:nvPr/>
        </p:nvSpPr>
        <p:spPr>
          <a:xfrm>
            <a:off x="2467799" y="6167735"/>
            <a:ext cx="4314001" cy="461665"/>
          </a:xfrm>
          <a:prstGeom prst="rect">
            <a:avLst/>
          </a:prstGeom>
          <a:noFill/>
        </p:spPr>
        <p:txBody>
          <a:bodyPr wrap="none" rtlCol="0">
            <a:spAutoFit/>
          </a:bodyPr>
          <a:lstStyle/>
          <a:p>
            <a:r>
              <a:rPr lang="en-US" sz="2400" b="1" dirty="0" smtClean="0"/>
              <a:t>Wings folded – car configuration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167735"/>
            <a:ext cx="5304786" cy="461665"/>
          </a:xfrm>
          <a:prstGeom prst="rect">
            <a:avLst/>
          </a:prstGeom>
          <a:noFill/>
        </p:spPr>
        <p:txBody>
          <a:bodyPr wrap="none" rtlCol="0">
            <a:spAutoFit/>
          </a:bodyPr>
          <a:lstStyle/>
          <a:p>
            <a:r>
              <a:rPr lang="en-US" sz="2400" b="1" dirty="0" smtClean="0"/>
              <a:t>Wings unfolded – airplane configuration</a:t>
            </a:r>
          </a:p>
        </p:txBody>
      </p:sp>
      <p:sp>
        <p:nvSpPr>
          <p:cNvPr id="3" name="Title 1"/>
          <p:cNvSpPr txBox="1">
            <a:spLocks/>
          </p:cNvSpPr>
          <p:nvPr/>
        </p:nvSpPr>
        <p:spPr>
          <a:xfrm>
            <a:off x="1986027" y="152400"/>
            <a:ext cx="5054141"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AeroMobil</a:t>
            </a:r>
            <a:r>
              <a:rPr kumimoji="0" lang="en-US" sz="4400" b="1" i="0" u="none" strike="noStrike" kern="1200" cap="none" spc="0" normalizeH="0" noProof="0" dirty="0" smtClean="0">
                <a:ln>
                  <a:noFill/>
                </a:ln>
                <a:solidFill>
                  <a:schemeClr val="tx1"/>
                </a:solidFill>
                <a:effectLst/>
                <a:uLnTx/>
                <a:uFillTx/>
                <a:latin typeface="+mj-lt"/>
                <a:ea typeface="+mj-ea"/>
                <a:cs typeface="+mj-cs"/>
              </a:rPr>
              <a:t> Flying Car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headerimg-plane.jpg"/>
          <p:cNvPicPr>
            <a:picLocks noChangeAspect="1"/>
          </p:cNvPicPr>
          <p:nvPr/>
        </p:nvPicPr>
        <p:blipFill>
          <a:blip r:embed="rId2" cstate="print"/>
          <a:stretch>
            <a:fillRect/>
          </a:stretch>
        </p:blipFill>
        <p:spPr>
          <a:xfrm>
            <a:off x="609600" y="1140619"/>
            <a:ext cx="7772400" cy="457438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6027" y="152400"/>
            <a:ext cx="5054141"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AeroMobil</a:t>
            </a:r>
            <a:r>
              <a:rPr kumimoji="0" lang="en-US" sz="4400" b="1" i="0" u="none" strike="noStrike" kern="1200" cap="none" spc="0" normalizeH="0" noProof="0" dirty="0" smtClean="0">
                <a:ln>
                  <a:noFill/>
                </a:ln>
                <a:solidFill>
                  <a:schemeClr val="tx1"/>
                </a:solidFill>
                <a:effectLst/>
                <a:uLnTx/>
                <a:uFillTx/>
                <a:latin typeface="+mj-lt"/>
                <a:ea typeface="+mj-ea"/>
                <a:cs typeface="+mj-cs"/>
              </a:rPr>
              <a:t> Flying Car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Booklet-rendering_Experience-Aeromobil_02_crop.jpg"/>
          <p:cNvPicPr>
            <a:picLocks noChangeAspect="1"/>
          </p:cNvPicPr>
          <p:nvPr/>
        </p:nvPicPr>
        <p:blipFill>
          <a:blip r:embed="rId2" cstate="print"/>
          <a:stretch>
            <a:fillRect/>
          </a:stretch>
        </p:blipFill>
        <p:spPr>
          <a:xfrm>
            <a:off x="236165" y="1180505"/>
            <a:ext cx="8755435" cy="4305896"/>
          </a:xfrm>
          <a:prstGeom prst="rect">
            <a:avLst/>
          </a:prstGeom>
        </p:spPr>
      </p:pic>
      <p:sp>
        <p:nvSpPr>
          <p:cNvPr id="4" name="TextBox 3"/>
          <p:cNvSpPr txBox="1"/>
          <p:nvPr/>
        </p:nvSpPr>
        <p:spPr>
          <a:xfrm>
            <a:off x="1698278" y="5867400"/>
            <a:ext cx="5616922" cy="646331"/>
          </a:xfrm>
          <a:prstGeom prst="rect">
            <a:avLst/>
          </a:prstGeom>
          <a:noFill/>
        </p:spPr>
        <p:txBody>
          <a:bodyPr wrap="none" rtlCol="0">
            <a:spAutoFit/>
          </a:bodyPr>
          <a:lstStyle/>
          <a:p>
            <a:r>
              <a:rPr lang="en-US" sz="3600" b="1" dirty="0" smtClean="0"/>
              <a:t>Wheels semi-retract in flight</a:t>
            </a:r>
            <a:endParaRPr lang="en-US" sz="36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6027" y="152400"/>
            <a:ext cx="5054141"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AeroMobil</a:t>
            </a:r>
            <a:r>
              <a:rPr kumimoji="0" lang="en-US" sz="4400" b="1" i="0" u="none" strike="noStrike" kern="1200" cap="none" spc="0" normalizeH="0" noProof="0" dirty="0" smtClean="0">
                <a:ln>
                  <a:noFill/>
                </a:ln>
                <a:solidFill>
                  <a:schemeClr val="tx1"/>
                </a:solidFill>
                <a:effectLst/>
                <a:uLnTx/>
                <a:uFillTx/>
                <a:latin typeface="+mj-lt"/>
                <a:ea typeface="+mj-ea"/>
                <a:cs typeface="+mj-cs"/>
              </a:rPr>
              <a:t> Flying Car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1698278" y="5867400"/>
            <a:ext cx="5605381" cy="646331"/>
          </a:xfrm>
          <a:prstGeom prst="rect">
            <a:avLst/>
          </a:prstGeom>
          <a:noFill/>
        </p:spPr>
        <p:txBody>
          <a:bodyPr wrap="none" rtlCol="0">
            <a:spAutoFit/>
          </a:bodyPr>
          <a:lstStyle/>
          <a:p>
            <a:r>
              <a:rPr lang="en-US" sz="3600" b="1" dirty="0" smtClean="0"/>
              <a:t>Wheels extended for driving</a:t>
            </a:r>
            <a:endParaRPr lang="en-US" sz="3600" b="1" dirty="0"/>
          </a:p>
        </p:txBody>
      </p:sp>
      <p:pic>
        <p:nvPicPr>
          <p:cNvPr id="5" name="Picture 4" descr="Booklet-rendering_Future-Technology-Now_01_crop.jpg"/>
          <p:cNvPicPr>
            <a:picLocks noChangeAspect="1"/>
          </p:cNvPicPr>
          <p:nvPr/>
        </p:nvPicPr>
        <p:blipFill>
          <a:blip r:embed="rId2" cstate="print"/>
          <a:stretch>
            <a:fillRect/>
          </a:stretch>
        </p:blipFill>
        <p:spPr>
          <a:xfrm>
            <a:off x="221487" y="1329799"/>
            <a:ext cx="8721036" cy="400420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68394" y="152400"/>
            <a:ext cx="5089407"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AeroMobil</a:t>
            </a:r>
            <a:r>
              <a:rPr kumimoji="0" lang="en-US" sz="4400" b="1" i="0" u="none" strike="noStrike" kern="1200" cap="none" spc="0" normalizeH="0" noProof="0" dirty="0" smtClean="0">
                <a:ln>
                  <a:noFill/>
                </a:ln>
                <a:solidFill>
                  <a:schemeClr val="tx1"/>
                </a:solidFill>
                <a:effectLst/>
                <a:uLnTx/>
                <a:uFillTx/>
                <a:latin typeface="+mj-lt"/>
                <a:ea typeface="+mj-ea"/>
                <a:cs typeface="+mj-cs"/>
              </a:rPr>
              <a:t> Flying Car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228600" y="990600"/>
            <a:ext cx="8686800" cy="5170646"/>
          </a:xfrm>
          <a:prstGeom prst="rect">
            <a:avLst/>
          </a:prstGeom>
          <a:noFill/>
        </p:spPr>
        <p:txBody>
          <a:bodyPr wrap="square" rtlCol="0">
            <a:spAutoFit/>
          </a:bodyPr>
          <a:lstStyle/>
          <a:p>
            <a:r>
              <a:rPr lang="en-US" sz="2800" b="1" dirty="0" smtClean="0"/>
              <a:t>Size/Capacity/Weight</a:t>
            </a:r>
          </a:p>
          <a:p>
            <a:pPr>
              <a:buFont typeface="Arial" pitchFamily="34" charset="0"/>
              <a:buChar char="•"/>
            </a:pPr>
            <a:r>
              <a:rPr lang="en-US" sz="2400" b="1" dirty="0" smtClean="0"/>
              <a:t>Automotive Dimensions – 19’4”L, 7’3”W, 4’11”H</a:t>
            </a:r>
          </a:p>
          <a:p>
            <a:pPr>
              <a:buFont typeface="Arial" pitchFamily="34" charset="0"/>
              <a:buChar char="•"/>
            </a:pPr>
            <a:r>
              <a:rPr lang="en-US" sz="2400" b="1" dirty="0" smtClean="0"/>
              <a:t>Aerospace Dimensions – 19’0”L, 28’10”W, 4’6”H</a:t>
            </a:r>
          </a:p>
          <a:p>
            <a:pPr>
              <a:buFont typeface="Arial" pitchFamily="34" charset="0"/>
              <a:buChar char="•"/>
            </a:pPr>
            <a:r>
              <a:rPr lang="en-US" sz="2400" b="1" dirty="0" smtClean="0"/>
              <a:t>Max Take Off Weight – 2116 lb (useable load 529 lb)</a:t>
            </a:r>
          </a:p>
          <a:p>
            <a:endParaRPr lang="en-US" sz="1000" b="1" dirty="0" smtClean="0"/>
          </a:p>
          <a:p>
            <a:r>
              <a:rPr lang="en-US" sz="2800" b="1" dirty="0" smtClean="0"/>
              <a:t>Power</a:t>
            </a:r>
          </a:p>
          <a:p>
            <a:pPr>
              <a:buFont typeface="Arial" pitchFamily="34" charset="0"/>
              <a:buChar char="•"/>
            </a:pPr>
            <a:r>
              <a:rPr lang="en-US" sz="2400" b="1" dirty="0" smtClean="0"/>
              <a:t>AeroMobil custom 2.0L turbo charged 4 cylinder boxer ICE</a:t>
            </a:r>
          </a:p>
          <a:p>
            <a:pPr>
              <a:buFont typeface="Arial" pitchFamily="34" charset="0"/>
              <a:buChar char="•"/>
            </a:pPr>
            <a:r>
              <a:rPr lang="en-US" sz="2400" b="1" dirty="0" smtClean="0"/>
              <a:t>Dedicated electric front wheel drive with electronic differential</a:t>
            </a:r>
          </a:p>
          <a:p>
            <a:pPr>
              <a:buFont typeface="Arial" pitchFamily="34" charset="0"/>
              <a:buChar char="•"/>
            </a:pPr>
            <a:r>
              <a:rPr lang="en-US" sz="2400" b="1" dirty="0" smtClean="0"/>
              <a:t>Adaptive transmission for both road-going functionality and direct 	drive during flight.</a:t>
            </a:r>
          </a:p>
          <a:p>
            <a:pPr>
              <a:buFont typeface="Arial" pitchFamily="34" charset="0"/>
              <a:buChar char="•"/>
            </a:pPr>
            <a:r>
              <a:rPr lang="en-US" sz="2400" b="1" dirty="0" smtClean="0"/>
              <a:t>Automotive Power – 100 BHP via twin E Motors</a:t>
            </a:r>
          </a:p>
          <a:p>
            <a:pPr>
              <a:buFont typeface="Arial" pitchFamily="34" charset="0"/>
              <a:buChar char="•"/>
            </a:pPr>
            <a:r>
              <a:rPr lang="en-US" sz="2400" b="1" dirty="0" smtClean="0"/>
              <a:t>Aerospace Power – 300 BHP via Turbo charged ICE (Euro 6)</a:t>
            </a:r>
          </a:p>
          <a:p>
            <a:pPr>
              <a:buFont typeface="Arial" pitchFamily="34" charset="0"/>
              <a:buChar char="•"/>
            </a:pPr>
            <a:r>
              <a:rPr lang="en-US" sz="2400" b="1" dirty="0" smtClean="0"/>
              <a:t>Direct Drive variable pitch propeller (2,400 rpm)</a:t>
            </a:r>
          </a:p>
          <a:p>
            <a:pPr>
              <a:buFont typeface="Arial" pitchFamily="34" charset="0"/>
              <a:buChar char="•"/>
            </a:pPr>
            <a:r>
              <a:rPr lang="en-US" sz="2400" b="1" dirty="0" smtClean="0"/>
              <a:t>Overall Power plant weight – 242.5 lb</a:t>
            </a:r>
            <a:endParaRPr lang="en-US"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68394" y="152400"/>
            <a:ext cx="5089407"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AeroMobil</a:t>
            </a:r>
            <a:r>
              <a:rPr kumimoji="0" lang="en-US" sz="4400" b="1" i="0" u="none" strike="noStrike" kern="1200" cap="none" spc="0" normalizeH="0" noProof="0" dirty="0" smtClean="0">
                <a:ln>
                  <a:noFill/>
                </a:ln>
                <a:solidFill>
                  <a:schemeClr val="tx1"/>
                </a:solidFill>
                <a:effectLst/>
                <a:uLnTx/>
                <a:uFillTx/>
                <a:latin typeface="+mj-lt"/>
                <a:ea typeface="+mj-ea"/>
                <a:cs typeface="+mj-cs"/>
              </a:rPr>
              <a:t> Flying Car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228600" y="950178"/>
            <a:ext cx="8686800" cy="5755422"/>
          </a:xfrm>
          <a:prstGeom prst="rect">
            <a:avLst/>
          </a:prstGeom>
          <a:noFill/>
        </p:spPr>
        <p:txBody>
          <a:bodyPr wrap="square" rtlCol="0">
            <a:spAutoFit/>
          </a:bodyPr>
          <a:lstStyle/>
          <a:p>
            <a:r>
              <a:rPr lang="en-US" sz="2800" b="1" dirty="0" smtClean="0"/>
              <a:t>Operating Range</a:t>
            </a:r>
          </a:p>
          <a:p>
            <a:pPr>
              <a:buFont typeface="Arial" pitchFamily="34" charset="0"/>
              <a:buChar char="•"/>
            </a:pPr>
            <a:r>
              <a:rPr lang="en-US" sz="2400" b="1" dirty="0" smtClean="0"/>
              <a:t>Automotive Range (estimated using NEDC cycle 0.92gal/62.14mi</a:t>
            </a:r>
          </a:p>
          <a:p>
            <a:pPr>
              <a:buFont typeface="Arial" pitchFamily="34" charset="0"/>
              <a:buChar char="•"/>
            </a:pPr>
            <a:r>
              <a:rPr lang="en-US" sz="2400" b="1" dirty="0" smtClean="0"/>
              <a:t>Aerospace Max Cruise Range 405nm @ 75% (1,200m, ISA)</a:t>
            </a:r>
          </a:p>
          <a:p>
            <a:pPr>
              <a:buFont typeface="Arial" pitchFamily="34" charset="0"/>
              <a:buChar char="•"/>
            </a:pPr>
            <a:r>
              <a:rPr lang="en-US" sz="2400" b="1" dirty="0" smtClean="0"/>
              <a:t>Fuel Capacity 23.8 gal</a:t>
            </a:r>
          </a:p>
          <a:p>
            <a:endParaRPr lang="en-US" sz="1000" b="1" dirty="0" smtClean="0"/>
          </a:p>
          <a:p>
            <a:r>
              <a:rPr lang="en-US" sz="2800" b="1" dirty="0" smtClean="0"/>
              <a:t>Performance</a:t>
            </a:r>
          </a:p>
          <a:p>
            <a:pPr>
              <a:buFont typeface="Arial" pitchFamily="34" charset="0"/>
              <a:buChar char="•"/>
            </a:pPr>
            <a:r>
              <a:rPr lang="en-US" sz="2400" b="1" dirty="0" smtClean="0"/>
              <a:t>Automotive – Top speed 99.4 mph, 0-62.1 mph 10 sec.</a:t>
            </a:r>
          </a:p>
          <a:p>
            <a:pPr>
              <a:buFont typeface="Arial" pitchFamily="34" charset="0"/>
              <a:buChar char="•"/>
            </a:pPr>
            <a:r>
              <a:rPr lang="en-US" sz="2400" b="1" dirty="0" smtClean="0"/>
              <a:t>Aerospace – Vs/Vc/VD – 69.6/160.9/223.7 mph</a:t>
            </a:r>
          </a:p>
          <a:p>
            <a:pPr>
              <a:buFont typeface="Arial" pitchFamily="34" charset="0"/>
              <a:buChar char="•"/>
            </a:pPr>
            <a:r>
              <a:rPr lang="en-US" sz="2400" b="1" dirty="0" smtClean="0"/>
              <a:t>MTOW Take Off Distance, ground roll/50 ft – 1302.5/1952.1 ft</a:t>
            </a:r>
          </a:p>
          <a:p>
            <a:endParaRPr lang="en-US" sz="1000" b="1" dirty="0" smtClean="0"/>
          </a:p>
          <a:p>
            <a:r>
              <a:rPr lang="en-US" sz="2800" b="1" dirty="0" smtClean="0"/>
              <a:t>Safety</a:t>
            </a:r>
          </a:p>
          <a:p>
            <a:pPr>
              <a:buFont typeface="Arial" pitchFamily="34" charset="0"/>
              <a:buChar char="•"/>
            </a:pPr>
            <a:r>
              <a:rPr lang="en-US" sz="2400" b="1" dirty="0" smtClean="0"/>
              <a:t>Airframe Parachute System</a:t>
            </a:r>
          </a:p>
          <a:p>
            <a:pPr>
              <a:buFont typeface="Arial" pitchFamily="34" charset="0"/>
              <a:buChar char="•"/>
            </a:pPr>
            <a:r>
              <a:rPr lang="en-US" sz="2400" b="1" dirty="0" smtClean="0"/>
              <a:t>Occupant Restraint Systems – Airbags, Pyrotechnic Load limiting 	seat belts</a:t>
            </a:r>
          </a:p>
          <a:p>
            <a:pPr>
              <a:buFont typeface="Arial" pitchFamily="34" charset="0"/>
              <a:buChar char="•"/>
            </a:pPr>
            <a:r>
              <a:rPr lang="en-US" sz="2400" b="1" dirty="0" smtClean="0"/>
              <a:t>Integral Carbon Fiber Structure &amp; Occupant Cell</a:t>
            </a:r>
          </a:p>
          <a:p>
            <a:pPr>
              <a:buFont typeface="Arial" pitchFamily="34" charset="0"/>
              <a:buChar char="•"/>
            </a:pPr>
            <a:r>
              <a:rPr lang="en-US" sz="2400" b="1" dirty="0" smtClean="0"/>
              <a:t>Autonomous Flight via current autopilot technology (optional)</a:t>
            </a:r>
            <a:endParaRPr lang="en-US"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68394" y="152400"/>
            <a:ext cx="5089407"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AeroMobil</a:t>
            </a:r>
            <a:r>
              <a:rPr kumimoji="0" lang="en-US" sz="4400" b="1" i="0" u="none" strike="noStrike" kern="1200" cap="none" spc="0" normalizeH="0" noProof="0" dirty="0" smtClean="0">
                <a:ln>
                  <a:noFill/>
                </a:ln>
                <a:solidFill>
                  <a:schemeClr val="tx1"/>
                </a:solidFill>
                <a:effectLst/>
                <a:uLnTx/>
                <a:uFillTx/>
                <a:latin typeface="+mj-lt"/>
                <a:ea typeface="+mj-ea"/>
                <a:cs typeface="+mj-cs"/>
              </a:rPr>
              <a:t> Flying Car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228600" y="950178"/>
            <a:ext cx="8686800" cy="5201424"/>
          </a:xfrm>
          <a:prstGeom prst="rect">
            <a:avLst/>
          </a:prstGeom>
          <a:noFill/>
        </p:spPr>
        <p:txBody>
          <a:bodyPr wrap="square" rtlCol="0">
            <a:spAutoFit/>
          </a:bodyPr>
          <a:lstStyle/>
          <a:p>
            <a:r>
              <a:rPr lang="en-US" sz="2800" b="1" dirty="0" smtClean="0"/>
              <a:t>Key Features</a:t>
            </a:r>
          </a:p>
          <a:p>
            <a:pPr>
              <a:buFont typeface="Arial" pitchFamily="34" charset="0"/>
              <a:buChar char="•"/>
            </a:pPr>
            <a:r>
              <a:rPr lang="en-US" sz="2400" b="1" dirty="0" smtClean="0"/>
              <a:t>Full transformation into flight mode in less than 3 minutes</a:t>
            </a:r>
          </a:p>
          <a:p>
            <a:pPr>
              <a:buFont typeface="Arial" pitchFamily="34" charset="0"/>
              <a:buChar char="•"/>
            </a:pPr>
            <a:r>
              <a:rPr lang="en-US" sz="2400" b="1" dirty="0" smtClean="0"/>
              <a:t>Adaptive Flight control surfaces and vehicle suspension for 	optimal take-off and landing</a:t>
            </a:r>
          </a:p>
          <a:p>
            <a:pPr>
              <a:buFont typeface="Arial" pitchFamily="34" charset="0"/>
              <a:buChar char="•"/>
            </a:pPr>
            <a:r>
              <a:rPr lang="en-US" sz="2400" b="1" dirty="0" smtClean="0"/>
              <a:t>Advanced controls and avionics in both Fly and Drive modes.</a:t>
            </a:r>
          </a:p>
          <a:p>
            <a:endParaRPr lang="en-US" sz="2800" b="1" dirty="0" smtClean="0"/>
          </a:p>
          <a:p>
            <a:r>
              <a:rPr lang="en-US" sz="2800" b="1" dirty="0" smtClean="0"/>
              <a:t>Certification Basis</a:t>
            </a:r>
          </a:p>
          <a:p>
            <a:pPr>
              <a:buFont typeface="Arial" pitchFamily="34" charset="0"/>
              <a:buChar char="•"/>
            </a:pPr>
            <a:r>
              <a:rPr lang="en-US" sz="2400" b="1" dirty="0" smtClean="0"/>
              <a:t>Automotive: EWVTA/M1 (EU) &amp; 49 CRF 571 (US)</a:t>
            </a:r>
          </a:p>
          <a:p>
            <a:pPr>
              <a:buFont typeface="Arial" pitchFamily="34" charset="0"/>
              <a:buChar char="•"/>
            </a:pPr>
            <a:r>
              <a:rPr lang="en-US" sz="2400" b="1" dirty="0" smtClean="0"/>
              <a:t>Aerospace: CS 23 Rev5/ELA 1 (EU) &amp; 14 CFR 23 Rev 5 (US)</a:t>
            </a:r>
          </a:p>
          <a:p>
            <a:endParaRPr lang="en-US" sz="2800" b="1" dirty="0" smtClean="0"/>
          </a:p>
          <a:p>
            <a:r>
              <a:rPr lang="en-US" sz="2800" b="1" dirty="0" smtClean="0"/>
              <a:t>Wheels</a:t>
            </a:r>
          </a:p>
          <a:p>
            <a:pPr>
              <a:buFont typeface="Arial" pitchFamily="34" charset="0"/>
              <a:buChar char="•"/>
            </a:pPr>
            <a:r>
              <a:rPr lang="en-US" sz="2400" b="1" dirty="0" smtClean="0"/>
              <a:t>Wheel and tire size front: 165/65/R15 on 15jx6 rim</a:t>
            </a:r>
          </a:p>
          <a:p>
            <a:pPr>
              <a:buFont typeface="Arial" pitchFamily="34" charset="0"/>
              <a:buChar char="•"/>
            </a:pPr>
            <a:r>
              <a:rPr lang="en-US" sz="2400" b="1" dirty="0" smtClean="0"/>
              <a:t>Wheel and tire size rear: 145/65/R15 on 15jx4.5 rim</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235803"/>
            <a:ext cx="4343400" cy="830997"/>
          </a:xfrm>
          <a:prstGeom prst="rect">
            <a:avLst/>
          </a:prstGeom>
          <a:noFill/>
        </p:spPr>
        <p:txBody>
          <a:bodyPr wrap="square" rtlCol="0">
            <a:spAutoFit/>
          </a:bodyPr>
          <a:lstStyle/>
          <a:p>
            <a:pPr algn="ctr"/>
            <a:r>
              <a:rPr lang="en-US" sz="4800" b="1" dirty="0" smtClean="0"/>
              <a:t>Oil in the Intake</a:t>
            </a:r>
            <a:endParaRPr lang="en-US" sz="4800" dirty="0"/>
          </a:p>
        </p:txBody>
      </p:sp>
      <p:sp>
        <p:nvSpPr>
          <p:cNvPr id="3" name="TextBox 2"/>
          <p:cNvSpPr txBox="1"/>
          <p:nvPr/>
        </p:nvSpPr>
        <p:spPr>
          <a:xfrm>
            <a:off x="304800" y="1600200"/>
            <a:ext cx="8369151" cy="4876800"/>
          </a:xfrm>
          <a:prstGeom prst="rect">
            <a:avLst/>
          </a:prstGeom>
          <a:noFill/>
        </p:spPr>
        <p:txBody>
          <a:bodyPr wrap="square" rtlCol="0">
            <a:noAutofit/>
          </a:bodyPr>
          <a:lstStyle/>
          <a:p>
            <a:pPr algn="ctr"/>
            <a:r>
              <a:rPr lang="en-US" sz="3200" b="1" dirty="0" smtClean="0"/>
              <a:t>Oil, like water, vaporizes when it gets hot. The PCV system will circulate this vapor through the intake and it gets burned. BUT there is a limit to how much vaporized oil an engine can handle!</a:t>
            </a:r>
          </a:p>
          <a:p>
            <a:pPr algn="ctr"/>
            <a:endParaRPr lang="en-US" sz="2000" b="1" dirty="0" smtClean="0"/>
          </a:p>
          <a:p>
            <a:pPr algn="ctr"/>
            <a:r>
              <a:rPr lang="en-US" sz="3200" b="1" dirty="0" smtClean="0"/>
              <a:t>Excessive amounts oil vapor in the intake can cause major problems with electronic controlled engines. It can cause fowling of sensors and spark plugs. This leads to making it very difficult to start the engine and cause it to run rough.</a:t>
            </a:r>
            <a:endParaRPr lang="en-US" sz="32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6027" y="152400"/>
            <a:ext cx="5054141"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AeroMobil</a:t>
            </a:r>
            <a:r>
              <a:rPr kumimoji="0" lang="en-US" sz="4400" b="1" i="0" u="none" strike="noStrike" kern="1200" cap="none" spc="0" normalizeH="0" noProof="0" dirty="0" smtClean="0">
                <a:ln>
                  <a:noFill/>
                </a:ln>
                <a:solidFill>
                  <a:schemeClr val="tx1"/>
                </a:solidFill>
                <a:effectLst/>
                <a:uLnTx/>
                <a:uFillTx/>
                <a:latin typeface="+mj-lt"/>
                <a:ea typeface="+mj-ea"/>
                <a:cs typeface="+mj-cs"/>
              </a:rPr>
              <a:t> Flying Car</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533400" y="1219200"/>
            <a:ext cx="7924800" cy="3108543"/>
          </a:xfrm>
          <a:prstGeom prst="rect">
            <a:avLst/>
          </a:prstGeom>
          <a:noFill/>
        </p:spPr>
        <p:txBody>
          <a:bodyPr wrap="square" rtlCol="0">
            <a:spAutoFit/>
          </a:bodyPr>
          <a:lstStyle/>
          <a:p>
            <a:r>
              <a:rPr lang="en-US" sz="2800" b="1" dirty="0" smtClean="0"/>
              <a:t>Our 200Za PSRU gearbox was selected by AeroMobil as the best PSRU to put between the engine and the propeller drive system for three reasons.</a:t>
            </a:r>
          </a:p>
          <a:p>
            <a:endParaRPr lang="en-US" sz="2800" b="1" dirty="0" smtClean="0"/>
          </a:p>
          <a:p>
            <a:pPr marL="514350" indent="-514350">
              <a:buFont typeface="+mj-lt"/>
              <a:buAutoNum type="arabicPeriod"/>
            </a:pPr>
            <a:r>
              <a:rPr lang="en-US" sz="2800" b="1" dirty="0" smtClean="0"/>
              <a:t>Its horsepower rating for its size and weight</a:t>
            </a:r>
          </a:p>
          <a:p>
            <a:pPr marL="514350" indent="-514350">
              <a:buFont typeface="+mj-lt"/>
              <a:buAutoNum type="arabicPeriod"/>
            </a:pPr>
            <a:r>
              <a:rPr lang="en-US" sz="2800" b="1" dirty="0" smtClean="0"/>
              <a:t>For its customizable gear ratios</a:t>
            </a:r>
          </a:p>
          <a:p>
            <a:pPr marL="514350" indent="-514350">
              <a:buFont typeface="+mj-lt"/>
              <a:buAutoNum type="arabicPeriod"/>
            </a:pPr>
            <a:r>
              <a:rPr lang="en-US" sz="2800" b="1" dirty="0" smtClean="0"/>
              <a:t>Automatic clutch design that  controls harmonics</a:t>
            </a:r>
          </a:p>
        </p:txBody>
      </p:sp>
      <p:sp>
        <p:nvSpPr>
          <p:cNvPr id="4" name="TextBox 3"/>
          <p:cNvSpPr txBox="1"/>
          <p:nvPr/>
        </p:nvSpPr>
        <p:spPr>
          <a:xfrm>
            <a:off x="228600" y="4837093"/>
            <a:ext cx="8686800" cy="954107"/>
          </a:xfrm>
          <a:prstGeom prst="rect">
            <a:avLst/>
          </a:prstGeom>
          <a:noFill/>
        </p:spPr>
        <p:txBody>
          <a:bodyPr wrap="square" rtlCol="0">
            <a:spAutoFit/>
          </a:bodyPr>
          <a:lstStyle/>
          <a:p>
            <a:pPr algn="ctr"/>
            <a:r>
              <a:rPr lang="en-US" sz="2800" b="1" dirty="0" smtClean="0"/>
              <a:t>The first 200Z shipped from the Hillsboro hangar on June 6</a:t>
            </a:r>
            <a:r>
              <a:rPr lang="en-US" sz="2800" b="1" baseline="30000" dirty="0" smtClean="0"/>
              <a:t>th</a:t>
            </a:r>
            <a:r>
              <a:rPr lang="en-US" sz="2800" b="1" dirty="0" smtClean="0"/>
              <a:t>, 2017. Flight testing is scheduled to start this fall.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40037" y="152400"/>
            <a:ext cx="6946133"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Piper PA-25 Glider Tow Plane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300px-Remorqueur_Pawnee.jpg"/>
          <p:cNvPicPr>
            <a:picLocks noChangeAspect="1"/>
          </p:cNvPicPr>
          <p:nvPr/>
        </p:nvPicPr>
        <p:blipFill>
          <a:blip r:embed="rId2" cstate="print"/>
          <a:stretch>
            <a:fillRect/>
          </a:stretch>
        </p:blipFill>
        <p:spPr>
          <a:xfrm>
            <a:off x="685800" y="1219200"/>
            <a:ext cx="3886200" cy="2590800"/>
          </a:xfrm>
          <a:prstGeom prst="rect">
            <a:avLst/>
          </a:prstGeom>
        </p:spPr>
      </p:pic>
      <p:pic>
        <p:nvPicPr>
          <p:cNvPr id="4" name="Picture 3" descr="220px-Swift_aerobatic_display_team_at_kemble_arp.jpg"/>
          <p:cNvPicPr>
            <a:picLocks noChangeAspect="1"/>
          </p:cNvPicPr>
          <p:nvPr/>
        </p:nvPicPr>
        <p:blipFill>
          <a:blip r:embed="rId3" cstate="print"/>
          <a:stretch>
            <a:fillRect/>
          </a:stretch>
        </p:blipFill>
        <p:spPr>
          <a:xfrm>
            <a:off x="4800600" y="2819400"/>
            <a:ext cx="3749843" cy="2590800"/>
          </a:xfrm>
          <a:prstGeom prst="rect">
            <a:avLst/>
          </a:prstGeom>
        </p:spPr>
      </p:pic>
      <p:pic>
        <p:nvPicPr>
          <p:cNvPr id="5" name="Picture 4" descr="pa-25_58L_0-300x170.jpg"/>
          <p:cNvPicPr>
            <a:picLocks noChangeAspect="1"/>
          </p:cNvPicPr>
          <p:nvPr/>
        </p:nvPicPr>
        <p:blipFill>
          <a:blip r:embed="rId4" cstate="print"/>
          <a:stretch>
            <a:fillRect/>
          </a:stretch>
        </p:blipFill>
        <p:spPr>
          <a:xfrm>
            <a:off x="685799" y="4114800"/>
            <a:ext cx="3899647" cy="22098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40036" y="152400"/>
            <a:ext cx="6946133" cy="769441"/>
          </a:xfrm>
          <a:prstGeom prst="rect">
            <a:avLst/>
          </a:prstGeom>
        </p:spPr>
        <p:txBody>
          <a:bodyPr wrap="none">
            <a:spAutoFit/>
          </a:bodyPr>
          <a:lstStyle/>
          <a:p>
            <a:pPr lvl="0" algn="ctr">
              <a:spcBef>
                <a:spcPct val="0"/>
              </a:spcBef>
              <a:defRPr/>
            </a:pPr>
            <a:r>
              <a:rPr lang="en-US" sz="4400" b="1" dirty="0" smtClean="0"/>
              <a:t>Piper PA-25 Glider Tow Plane</a:t>
            </a:r>
            <a:endParaRPr lang="en-US" sz="4400" b="1" dirty="0"/>
          </a:p>
        </p:txBody>
      </p:sp>
      <p:sp>
        <p:nvSpPr>
          <p:cNvPr id="3" name="TextBox 2"/>
          <p:cNvSpPr txBox="1"/>
          <p:nvPr/>
        </p:nvSpPr>
        <p:spPr>
          <a:xfrm>
            <a:off x="533400" y="1066800"/>
            <a:ext cx="7924800" cy="5078313"/>
          </a:xfrm>
          <a:prstGeom prst="rect">
            <a:avLst/>
          </a:prstGeom>
          <a:noFill/>
        </p:spPr>
        <p:txBody>
          <a:bodyPr wrap="square" rtlCol="0">
            <a:spAutoFit/>
          </a:bodyPr>
          <a:lstStyle/>
          <a:p>
            <a:r>
              <a:rPr lang="en-US" sz="2400" b="1" dirty="0" smtClean="0"/>
              <a:t>Last year the Souring Society of America in Australia contacted the Australia CASA (FAA) about using converted automotive engines as an economical replacement for the aging Lycoming IO-540’s in all of their PA-25’s.</a:t>
            </a:r>
          </a:p>
          <a:p>
            <a:endParaRPr lang="en-US" sz="1200" b="1" dirty="0" smtClean="0"/>
          </a:p>
          <a:p>
            <a:r>
              <a:rPr lang="en-US" sz="2400" b="1" dirty="0" smtClean="0"/>
              <a:t>In response the Australia CASA granted permission for them to use their </a:t>
            </a:r>
            <a:r>
              <a:rPr lang="en-US" sz="2400" b="1" u="sng" dirty="0" smtClean="0"/>
              <a:t>Limited</a:t>
            </a:r>
            <a:r>
              <a:rPr lang="en-US" sz="2400" b="1" dirty="0" smtClean="0"/>
              <a:t> category for this application.</a:t>
            </a:r>
          </a:p>
          <a:p>
            <a:endParaRPr lang="en-US" sz="1200" b="1" dirty="0" smtClean="0"/>
          </a:p>
          <a:p>
            <a:r>
              <a:rPr lang="en-US" sz="2400" b="1" dirty="0" smtClean="0"/>
              <a:t>On December 18</a:t>
            </a:r>
            <a:r>
              <a:rPr lang="en-US" sz="2400" b="1" baseline="30000" dirty="0" smtClean="0"/>
              <a:t>th</a:t>
            </a:r>
            <a:r>
              <a:rPr lang="en-US" sz="2400" b="1" dirty="0" smtClean="0"/>
              <a:t> last year I started answering their questions about using our LS3 Firewall Forward package to replace their old IO-540’s.</a:t>
            </a:r>
          </a:p>
          <a:p>
            <a:endParaRPr lang="en-US" sz="1200" b="1" dirty="0" smtClean="0"/>
          </a:p>
          <a:p>
            <a:r>
              <a:rPr lang="en-US" sz="2400" b="1" dirty="0" smtClean="0"/>
              <a:t>Last month those discussions moved into negotiations for up to 60 conversions for 20 glider clubs all across Australia. It is hoped that by AirVenture a full contract will be in place.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40036" y="152400"/>
            <a:ext cx="6946133" cy="769441"/>
          </a:xfrm>
          <a:prstGeom prst="rect">
            <a:avLst/>
          </a:prstGeom>
        </p:spPr>
        <p:txBody>
          <a:bodyPr wrap="none">
            <a:spAutoFit/>
          </a:bodyPr>
          <a:lstStyle/>
          <a:p>
            <a:pPr lvl="0" algn="ctr">
              <a:spcBef>
                <a:spcPct val="0"/>
              </a:spcBef>
              <a:defRPr/>
            </a:pPr>
            <a:r>
              <a:rPr lang="en-US" sz="4400" b="1" dirty="0" smtClean="0"/>
              <a:t>Piper PA-25 Glider Tow Plane</a:t>
            </a:r>
            <a:endParaRPr lang="en-US" sz="4400" b="1" dirty="0"/>
          </a:p>
        </p:txBody>
      </p:sp>
      <p:sp>
        <p:nvSpPr>
          <p:cNvPr id="3" name="TextBox 2"/>
          <p:cNvSpPr txBox="1"/>
          <p:nvPr/>
        </p:nvSpPr>
        <p:spPr>
          <a:xfrm>
            <a:off x="609600" y="990600"/>
            <a:ext cx="7924800" cy="954107"/>
          </a:xfrm>
          <a:prstGeom prst="rect">
            <a:avLst/>
          </a:prstGeom>
          <a:noFill/>
        </p:spPr>
        <p:txBody>
          <a:bodyPr wrap="square" rtlCol="0">
            <a:spAutoFit/>
          </a:bodyPr>
          <a:lstStyle/>
          <a:p>
            <a:pPr algn="ctr"/>
            <a:r>
              <a:rPr lang="en-US" sz="2800" b="1" dirty="0" smtClean="0"/>
              <a:t>The Australians like our LS3 Firewall Forward Package for the following reasons</a:t>
            </a:r>
            <a:r>
              <a:rPr lang="en-US" sz="2800" b="1" dirty="0" smtClean="0"/>
              <a:t>.</a:t>
            </a:r>
            <a:endParaRPr lang="en-US" sz="2800" b="1" dirty="0" smtClean="0"/>
          </a:p>
        </p:txBody>
      </p:sp>
      <p:sp>
        <p:nvSpPr>
          <p:cNvPr id="4" name="TextBox 3"/>
          <p:cNvSpPr txBox="1"/>
          <p:nvPr/>
        </p:nvSpPr>
        <p:spPr>
          <a:xfrm>
            <a:off x="1219200" y="2133600"/>
            <a:ext cx="6629400" cy="4401205"/>
          </a:xfrm>
          <a:prstGeom prst="rect">
            <a:avLst/>
          </a:prstGeom>
          <a:noFill/>
        </p:spPr>
        <p:txBody>
          <a:bodyPr wrap="square" rtlCol="0">
            <a:spAutoFit/>
          </a:bodyPr>
          <a:lstStyle/>
          <a:p>
            <a:pPr marL="457200" indent="-457200">
              <a:buFont typeface="+mj-lt"/>
              <a:buAutoNum type="arabicPeriod"/>
            </a:pPr>
            <a:r>
              <a:rPr lang="en-US" sz="2000" b="1" dirty="0" smtClean="0"/>
              <a:t>It’s </a:t>
            </a:r>
            <a:r>
              <a:rPr lang="en-US" sz="2000" b="1" dirty="0" smtClean="0"/>
              <a:t>comparable weight to the Lycoming IO-540</a:t>
            </a:r>
          </a:p>
          <a:p>
            <a:pPr marL="457200" indent="-457200">
              <a:buFont typeface="+mj-lt"/>
              <a:buAutoNum type="arabicPeriod"/>
            </a:pPr>
            <a:r>
              <a:rPr lang="en-US" sz="2000" b="1" dirty="0" smtClean="0"/>
              <a:t>Cost savings over buying new Lycomings of $18,000+</a:t>
            </a:r>
          </a:p>
          <a:p>
            <a:pPr marL="457200" indent="-457200">
              <a:buFont typeface="+mj-lt"/>
              <a:buAutoNum type="arabicPeriod"/>
            </a:pPr>
            <a:r>
              <a:rPr lang="en-US" sz="2000" b="1" dirty="0" smtClean="0"/>
              <a:t>Independent lubrication system</a:t>
            </a:r>
          </a:p>
          <a:p>
            <a:pPr marL="457200" indent="-457200">
              <a:buFont typeface="+mj-lt"/>
              <a:buAutoNum type="arabicPeriod"/>
            </a:pPr>
            <a:r>
              <a:rPr lang="en-US" sz="2000" b="1" dirty="0" smtClean="0"/>
              <a:t>Supports current hydraulic constant speed propellers</a:t>
            </a:r>
          </a:p>
          <a:p>
            <a:pPr marL="457200" indent="-457200">
              <a:buFont typeface="+mj-lt"/>
              <a:buAutoNum type="arabicPeriod"/>
            </a:pPr>
            <a:r>
              <a:rPr lang="en-US" sz="2000" b="1" dirty="0" smtClean="0"/>
              <a:t>The more than 22% increase in horsepower and torque</a:t>
            </a:r>
          </a:p>
          <a:p>
            <a:pPr marL="457200" indent="-457200">
              <a:buFont typeface="+mj-lt"/>
              <a:buAutoNum type="arabicPeriod"/>
            </a:pPr>
            <a:r>
              <a:rPr lang="en-US" sz="2000" b="1" dirty="0" smtClean="0"/>
              <a:t>Reduced fuel consumption by up to 30%</a:t>
            </a:r>
          </a:p>
          <a:p>
            <a:pPr marL="457200" indent="-457200">
              <a:buFont typeface="+mj-lt"/>
              <a:buAutoNum type="arabicPeriod"/>
            </a:pPr>
            <a:r>
              <a:rPr lang="en-US" sz="2000" b="1" dirty="0" smtClean="0"/>
              <a:t>Reduced maintenance costs </a:t>
            </a:r>
            <a:r>
              <a:rPr lang="en-US" sz="2000" b="1" dirty="0" smtClean="0"/>
              <a:t>by up </a:t>
            </a:r>
            <a:r>
              <a:rPr lang="en-US" sz="2000" b="1" dirty="0" smtClean="0"/>
              <a:t>to 80</a:t>
            </a:r>
            <a:r>
              <a:rPr lang="en-US" sz="2000" b="1" dirty="0" smtClean="0"/>
              <a:t>%</a:t>
            </a:r>
          </a:p>
          <a:p>
            <a:pPr marL="457200" indent="-457200">
              <a:buFont typeface="+mj-lt"/>
              <a:buAutoNum type="arabicPeriod"/>
            </a:pPr>
            <a:r>
              <a:rPr lang="en-US" sz="2000" b="1" dirty="0" smtClean="0"/>
              <a:t>Easier to get parts</a:t>
            </a:r>
          </a:p>
          <a:p>
            <a:pPr marL="457200" indent="-457200">
              <a:buFont typeface="+mj-lt"/>
              <a:buAutoNum type="arabicPeriod"/>
            </a:pPr>
            <a:r>
              <a:rPr lang="en-US" sz="2000" b="1" dirty="0" smtClean="0"/>
              <a:t>Cost to rebuild will always be cheaper</a:t>
            </a:r>
          </a:p>
          <a:p>
            <a:pPr marL="457200" indent="-457200">
              <a:buFont typeface="+mj-lt"/>
              <a:buAutoNum type="arabicPeriod"/>
            </a:pPr>
            <a:r>
              <a:rPr lang="en-US" sz="2000" b="1" dirty="0" smtClean="0"/>
              <a:t>Smoother engine – less airframe/pilot fatigue</a:t>
            </a:r>
            <a:endParaRPr lang="en-US" sz="2000" b="1" dirty="0" smtClean="0"/>
          </a:p>
          <a:p>
            <a:pPr marL="457200" indent="-457200">
              <a:buFont typeface="+mj-lt"/>
              <a:buAutoNum type="arabicPeriod"/>
            </a:pPr>
            <a:r>
              <a:rPr lang="en-US" sz="2000" b="1" dirty="0" smtClean="0"/>
              <a:t>3000 hr versus 2000 hr TBO reduces $/hr life costs</a:t>
            </a:r>
          </a:p>
          <a:p>
            <a:pPr marL="457200" indent="-457200">
              <a:buFont typeface="+mj-lt"/>
              <a:buAutoNum type="arabicPeriod"/>
            </a:pPr>
            <a:r>
              <a:rPr lang="en-US" sz="2000" b="1" dirty="0" smtClean="0"/>
              <a:t>Ability to burn auto fuel for even more savings</a:t>
            </a:r>
          </a:p>
          <a:p>
            <a:pPr marL="457200" indent="-457200">
              <a:buFont typeface="+mj-lt"/>
              <a:buAutoNum type="arabicPeriod"/>
            </a:pPr>
            <a:r>
              <a:rPr lang="en-US" sz="2000" b="1" dirty="0" smtClean="0"/>
              <a:t>Elimination of engine thermal shock</a:t>
            </a:r>
          </a:p>
          <a:p>
            <a:pPr marL="457200" indent="-457200">
              <a:buFont typeface="+mj-lt"/>
              <a:buAutoNum type="arabicPeriod"/>
            </a:pPr>
            <a:r>
              <a:rPr lang="en-US" sz="2000" b="1" dirty="0" smtClean="0"/>
              <a:t>Completely </a:t>
            </a:r>
            <a:r>
              <a:rPr lang="en-US" sz="2000" b="1" dirty="0" smtClean="0"/>
              <a:t>tested, documented, and proven design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33664" y="68759"/>
            <a:ext cx="5676683" cy="769441"/>
          </a:xfrm>
        </p:spPr>
        <p:txBody>
          <a:bodyPr wrap="none">
            <a:spAutoFit/>
          </a:bodyPr>
          <a:lstStyle/>
          <a:p>
            <a:r>
              <a:rPr lang="en-US" b="1" dirty="0" smtClean="0"/>
              <a:t>Contacting Auto PSRU’s</a:t>
            </a:r>
            <a:endParaRPr lang="en-US" b="1" dirty="0"/>
          </a:p>
        </p:txBody>
      </p:sp>
      <p:sp>
        <p:nvSpPr>
          <p:cNvPr id="5" name="TextBox 4"/>
          <p:cNvSpPr txBox="1"/>
          <p:nvPr/>
        </p:nvSpPr>
        <p:spPr>
          <a:xfrm>
            <a:off x="500150" y="964823"/>
            <a:ext cx="8186650" cy="4955203"/>
          </a:xfrm>
          <a:prstGeom prst="rect">
            <a:avLst/>
          </a:prstGeom>
          <a:noFill/>
        </p:spPr>
        <p:txBody>
          <a:bodyPr wrap="square" rtlCol="0">
            <a:spAutoFit/>
          </a:bodyPr>
          <a:lstStyle/>
          <a:p>
            <a:pPr marL="514350" indent="-514350"/>
            <a:r>
              <a:rPr lang="en-US" sz="2800" b="1" dirty="0" smtClean="0"/>
              <a:t>By Email;</a:t>
            </a:r>
          </a:p>
          <a:p>
            <a:pPr marL="514350" indent="-514350"/>
            <a:endParaRPr lang="en-US" sz="1600" dirty="0" smtClean="0"/>
          </a:p>
          <a:p>
            <a:pPr marL="514350" indent="-514350"/>
            <a:r>
              <a:rPr lang="en-US" sz="4000" dirty="0" smtClean="0"/>
              <a:t>	</a:t>
            </a:r>
            <a:r>
              <a:rPr lang="en-US" sz="4000" b="1" dirty="0" smtClean="0"/>
              <a:t>stuart@autopsrus.com</a:t>
            </a:r>
          </a:p>
          <a:p>
            <a:pPr marL="514350" indent="-514350"/>
            <a:endParaRPr lang="en-US" sz="1600" b="1" dirty="0" smtClean="0"/>
          </a:p>
          <a:p>
            <a:pPr marL="514350" indent="-514350">
              <a:buFont typeface="+mj-lt"/>
              <a:buAutoNum type="arabicParenR"/>
            </a:pPr>
            <a:r>
              <a:rPr lang="en-US" sz="2400" dirty="0" smtClean="0"/>
              <a:t>Please use a brief subject line about what you are interested in – i.e. “BW350 for RV-10”, “200Z for RV-7”, “LS3 FWF”, etc. Using “Hello” or a blank subject gets tagged as spam.</a:t>
            </a:r>
          </a:p>
          <a:p>
            <a:pPr marL="514350" indent="-514350">
              <a:buFont typeface="+mj-lt"/>
              <a:buAutoNum type="arabicParenR"/>
            </a:pPr>
            <a:r>
              <a:rPr lang="en-US" sz="2400" dirty="0" smtClean="0"/>
              <a:t>Despite careful sorting by subject and who emails are from it is quite possible for me to miss your email. If you don’t hear from me within 24 to 48 hours just call or text me that you didn’t get a reply.</a:t>
            </a:r>
          </a:p>
          <a:p>
            <a:pPr marL="514350" indent="-514350"/>
            <a:endParaRPr lang="en-US" sz="1600" dirty="0" smtClean="0"/>
          </a:p>
          <a:p>
            <a:pPr marL="514350" indent="-514350" algn="ctr"/>
            <a:r>
              <a:rPr lang="en-US" sz="1600" dirty="0" smtClean="0"/>
              <a:t>The Social Media links on my website do not function.</a:t>
            </a:r>
          </a:p>
          <a:p>
            <a:pPr marL="514350" indent="-514350" algn="ctr"/>
            <a:r>
              <a:rPr lang="en-US" sz="1600" dirty="0" smtClean="0"/>
              <a:t>Other email addresses for me are private. Please use the business email.</a:t>
            </a:r>
            <a:endParaRPr lang="en-US" sz="24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33664" y="68759"/>
            <a:ext cx="5676683" cy="769441"/>
          </a:xfrm>
        </p:spPr>
        <p:txBody>
          <a:bodyPr wrap="none">
            <a:spAutoFit/>
          </a:bodyPr>
          <a:lstStyle/>
          <a:p>
            <a:r>
              <a:rPr lang="en-US" b="1" dirty="0" smtClean="0"/>
              <a:t>Contacting Auto PSRU’s</a:t>
            </a:r>
            <a:endParaRPr lang="en-US" b="1" dirty="0"/>
          </a:p>
        </p:txBody>
      </p:sp>
      <p:sp>
        <p:nvSpPr>
          <p:cNvPr id="5" name="TextBox 4"/>
          <p:cNvSpPr txBox="1"/>
          <p:nvPr/>
        </p:nvSpPr>
        <p:spPr>
          <a:xfrm>
            <a:off x="500150" y="914400"/>
            <a:ext cx="8186650" cy="5816977"/>
          </a:xfrm>
          <a:prstGeom prst="rect">
            <a:avLst/>
          </a:prstGeom>
          <a:noFill/>
        </p:spPr>
        <p:txBody>
          <a:bodyPr wrap="square" rtlCol="0">
            <a:spAutoFit/>
          </a:bodyPr>
          <a:lstStyle/>
          <a:p>
            <a:pPr marL="514350" indent="-514350"/>
            <a:r>
              <a:rPr lang="en-US" sz="2800" b="1" dirty="0" smtClean="0"/>
              <a:t>By Phone;</a:t>
            </a:r>
          </a:p>
          <a:p>
            <a:pPr marL="514350" indent="-514350"/>
            <a:endParaRPr lang="en-US" sz="2400" dirty="0" smtClean="0"/>
          </a:p>
          <a:p>
            <a:pPr marL="514350" indent="-514350"/>
            <a:r>
              <a:rPr lang="en-US" sz="4000" dirty="0" smtClean="0"/>
              <a:t>	</a:t>
            </a:r>
            <a:r>
              <a:rPr lang="en-US" sz="4000" b="1" dirty="0" smtClean="0"/>
              <a:t>(936) 827-5126   </a:t>
            </a:r>
            <a:r>
              <a:rPr lang="en-US" sz="2400" b="1" dirty="0" smtClean="0"/>
              <a:t> (business cell phone)</a:t>
            </a:r>
          </a:p>
          <a:p>
            <a:pPr marL="514350" indent="-514350"/>
            <a:endParaRPr lang="en-US" sz="2400" b="1" dirty="0" smtClean="0"/>
          </a:p>
          <a:p>
            <a:pPr marL="514350" indent="-514350">
              <a:buFont typeface="+mj-lt"/>
              <a:buAutoNum type="arabicParenR"/>
            </a:pPr>
            <a:r>
              <a:rPr lang="en-US" sz="2400" dirty="0" smtClean="0"/>
              <a:t>If I don’t answer your call its because my attention and hands are occupied with machining, assembling, testing parts, or I am talking with someone else.</a:t>
            </a:r>
          </a:p>
          <a:p>
            <a:pPr marL="514350" indent="-514350">
              <a:buFont typeface="+mj-lt"/>
              <a:buAutoNum type="arabicParenR"/>
            </a:pPr>
            <a:r>
              <a:rPr lang="en-US" sz="2400" dirty="0" smtClean="0"/>
              <a:t>Just leave a brief message. I always try to return voicemail messages within one hour or less.</a:t>
            </a:r>
          </a:p>
          <a:p>
            <a:pPr marL="514350" indent="-514350">
              <a:buFont typeface="+mj-lt"/>
              <a:buAutoNum type="arabicParenR"/>
            </a:pPr>
            <a:r>
              <a:rPr lang="en-US" sz="2400" dirty="0" smtClean="0"/>
              <a:t>No voicemail message means to me it was a solicitor calling, so no message means no returned call.</a:t>
            </a:r>
          </a:p>
          <a:p>
            <a:pPr marL="514350" indent="-514350">
              <a:buFont typeface="+mj-lt"/>
              <a:buAutoNum type="arabicParenR"/>
            </a:pPr>
            <a:r>
              <a:rPr lang="en-US" sz="2400" dirty="0" smtClean="0"/>
              <a:t>Texting will also work well, but please keep it brief using whole words and no emojies. </a:t>
            </a:r>
          </a:p>
          <a:p>
            <a:pPr marL="514350" indent="-514350"/>
            <a:endParaRPr lang="en-US" sz="2400" dirty="0" smtClean="0"/>
          </a:p>
          <a:p>
            <a:pPr marL="514350" indent="-514350" algn="ctr"/>
            <a:r>
              <a:rPr lang="en-US" sz="1600" dirty="0" smtClean="0"/>
              <a:t>Other phone numbers for me are private. Please use the business phone number.</a:t>
            </a:r>
            <a:endParaRPr lang="en-US" sz="24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58628" y="152400"/>
            <a:ext cx="6226769" cy="769441"/>
          </a:xfrm>
        </p:spPr>
        <p:txBody>
          <a:bodyPr wrap="none">
            <a:spAutoFit/>
          </a:bodyPr>
          <a:lstStyle/>
          <a:p>
            <a:r>
              <a:rPr lang="en-US" b="1" dirty="0" smtClean="0"/>
              <a:t>Information at Sun N Fun</a:t>
            </a:r>
            <a:endParaRPr lang="en-US" b="1" dirty="0"/>
          </a:p>
        </p:txBody>
      </p:sp>
      <p:sp>
        <p:nvSpPr>
          <p:cNvPr id="5" name="TextBox 4"/>
          <p:cNvSpPr txBox="1"/>
          <p:nvPr/>
        </p:nvSpPr>
        <p:spPr>
          <a:xfrm>
            <a:off x="304800" y="1061621"/>
            <a:ext cx="8534400" cy="5262979"/>
          </a:xfrm>
          <a:prstGeom prst="rect">
            <a:avLst/>
          </a:prstGeom>
          <a:noFill/>
        </p:spPr>
        <p:txBody>
          <a:bodyPr wrap="square" rtlCol="0">
            <a:spAutoFit/>
          </a:bodyPr>
          <a:lstStyle/>
          <a:p>
            <a:pPr algn="ctr"/>
            <a:r>
              <a:rPr lang="en-US" sz="2400" dirty="0" smtClean="0"/>
              <a:t>Auto PSRU’s and its staff are volunteers in the Engine Workshop Tent all week.</a:t>
            </a:r>
          </a:p>
          <a:p>
            <a:pPr algn="ctr"/>
            <a:endParaRPr lang="en-US" sz="1200" dirty="0" smtClean="0"/>
          </a:p>
          <a:p>
            <a:pPr algn="ctr"/>
            <a:r>
              <a:rPr lang="en-US" sz="2400" dirty="0" smtClean="0"/>
              <a:t>We are available to answer any of your questions about </a:t>
            </a:r>
            <a:r>
              <a:rPr lang="en-US" sz="2400" u="sng" dirty="0" smtClean="0"/>
              <a:t>ANY</a:t>
            </a:r>
            <a:r>
              <a:rPr lang="en-US" sz="2400" dirty="0" smtClean="0"/>
              <a:t> aircraft engine, issue, installation, conversion, maintenance topic, etc., including certified engines.</a:t>
            </a:r>
          </a:p>
          <a:p>
            <a:pPr algn="ctr"/>
            <a:endParaRPr lang="en-US" sz="1200" dirty="0" smtClean="0"/>
          </a:p>
          <a:p>
            <a:pPr algn="ctr"/>
            <a:r>
              <a:rPr lang="en-US" sz="2400" dirty="0" smtClean="0"/>
              <a:t>If we can’t answer your questions, or think someone else in the Engine Workshop Tent is more qualified, we will direct you to them so you will get the best answer(s) possible.</a:t>
            </a:r>
          </a:p>
          <a:p>
            <a:pPr algn="ctr"/>
            <a:endParaRPr lang="en-US" sz="1200" dirty="0" smtClean="0"/>
          </a:p>
          <a:p>
            <a:pPr algn="ctr"/>
            <a:r>
              <a:rPr lang="en-US" sz="2400" dirty="0" smtClean="0"/>
              <a:t>We are not at Sun N Fun as a Vendor. As volunteers we can not take orders for parts, gearboxes, or Firewall Forward packages.</a:t>
            </a:r>
          </a:p>
          <a:p>
            <a:pPr algn="ctr"/>
            <a:r>
              <a:rPr lang="en-US" sz="2400" dirty="0" smtClean="0"/>
              <a:t>We can give you business cards and/or brochures. You can discuss orders after 5pm, after the fly-in, or outside the workshop area.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&amp; ANSWERS</a:t>
            </a:r>
            <a:endParaRPr lang="en-US" b="1" dirty="0"/>
          </a:p>
        </p:txBody>
      </p:sp>
      <p:sp>
        <p:nvSpPr>
          <p:cNvPr id="3" name="TextBox 2"/>
          <p:cNvSpPr txBox="1"/>
          <p:nvPr/>
        </p:nvSpPr>
        <p:spPr>
          <a:xfrm>
            <a:off x="2438400" y="1837015"/>
            <a:ext cx="4343400" cy="3877985"/>
          </a:xfrm>
          <a:prstGeom prst="rect">
            <a:avLst/>
          </a:prstGeom>
          <a:noFill/>
        </p:spPr>
        <p:txBody>
          <a:bodyPr wrap="square" rtlCol="0">
            <a:spAutoFit/>
          </a:bodyPr>
          <a:lstStyle/>
          <a:p>
            <a:pPr algn="ctr">
              <a:lnSpc>
                <a:spcPct val="150000"/>
              </a:lnSpc>
            </a:pPr>
            <a:r>
              <a:rPr lang="en-US" sz="3600" b="1" dirty="0" smtClean="0"/>
              <a:t>EXCLUDED TOPICS:</a:t>
            </a:r>
          </a:p>
          <a:p>
            <a:pPr algn="ctr">
              <a:lnSpc>
                <a:spcPct val="150000"/>
              </a:lnSpc>
            </a:pPr>
            <a:r>
              <a:rPr lang="en-US" sz="3200" b="1" dirty="0" smtClean="0"/>
              <a:t>Politics</a:t>
            </a:r>
          </a:p>
          <a:p>
            <a:pPr algn="ctr">
              <a:lnSpc>
                <a:spcPct val="150000"/>
              </a:lnSpc>
            </a:pPr>
            <a:r>
              <a:rPr lang="en-US" sz="3200" b="1" dirty="0" smtClean="0"/>
              <a:t>Taxes</a:t>
            </a:r>
          </a:p>
          <a:p>
            <a:pPr algn="ctr">
              <a:lnSpc>
                <a:spcPct val="150000"/>
              </a:lnSpc>
            </a:pPr>
            <a:r>
              <a:rPr lang="en-US" sz="3200" b="1" dirty="0" smtClean="0"/>
              <a:t>Weather</a:t>
            </a:r>
          </a:p>
          <a:p>
            <a:pPr algn="ctr">
              <a:lnSpc>
                <a:spcPct val="150000"/>
              </a:lnSpc>
            </a:pPr>
            <a:r>
              <a:rPr lang="en-US" sz="3200" b="1" dirty="0" smtClean="0"/>
              <a:t>Religion</a:t>
            </a:r>
            <a:endParaRPr lang="en-US"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35803"/>
            <a:ext cx="4343400" cy="830997"/>
          </a:xfrm>
          <a:prstGeom prst="rect">
            <a:avLst/>
          </a:prstGeom>
          <a:noFill/>
        </p:spPr>
        <p:txBody>
          <a:bodyPr wrap="square" rtlCol="0">
            <a:spAutoFit/>
          </a:bodyPr>
          <a:lstStyle/>
          <a:p>
            <a:pPr algn="ctr"/>
            <a:r>
              <a:rPr lang="en-US" sz="4800" b="1" dirty="0" smtClean="0"/>
              <a:t>Oil in the Intake</a:t>
            </a:r>
            <a:endParaRPr lang="en-US" sz="4800" dirty="0"/>
          </a:p>
        </p:txBody>
      </p:sp>
      <p:sp>
        <p:nvSpPr>
          <p:cNvPr id="3" name="TextBox 2"/>
          <p:cNvSpPr txBox="1"/>
          <p:nvPr/>
        </p:nvSpPr>
        <p:spPr>
          <a:xfrm>
            <a:off x="381000" y="1066800"/>
            <a:ext cx="8369151" cy="1143000"/>
          </a:xfrm>
          <a:prstGeom prst="rect">
            <a:avLst/>
          </a:prstGeom>
          <a:noFill/>
        </p:spPr>
        <p:txBody>
          <a:bodyPr wrap="square" rtlCol="0">
            <a:noAutofit/>
          </a:bodyPr>
          <a:lstStyle/>
          <a:p>
            <a:pPr algn="ctr"/>
            <a:r>
              <a:rPr lang="en-US" sz="3200" b="1" dirty="0" smtClean="0"/>
              <a:t>Not all oils are created equal, especially when it comes to their NOACK volatility rating.</a:t>
            </a:r>
            <a:endParaRPr lang="en-US" sz="3200" b="1" dirty="0"/>
          </a:p>
        </p:txBody>
      </p:sp>
      <p:pic>
        <p:nvPicPr>
          <p:cNvPr id="4" name="Picture 3" descr="NOACKVolatility_640.jpg"/>
          <p:cNvPicPr>
            <a:picLocks noChangeAspect="1"/>
          </p:cNvPicPr>
          <p:nvPr/>
        </p:nvPicPr>
        <p:blipFill>
          <a:blip r:embed="rId2" cstate="print"/>
          <a:stretch>
            <a:fillRect/>
          </a:stretch>
        </p:blipFill>
        <p:spPr>
          <a:xfrm>
            <a:off x="457200" y="2209800"/>
            <a:ext cx="8229600" cy="4572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235803"/>
            <a:ext cx="4343400" cy="830997"/>
          </a:xfrm>
          <a:prstGeom prst="rect">
            <a:avLst/>
          </a:prstGeom>
          <a:noFill/>
        </p:spPr>
        <p:txBody>
          <a:bodyPr wrap="square" rtlCol="0">
            <a:spAutoFit/>
          </a:bodyPr>
          <a:lstStyle/>
          <a:p>
            <a:pPr algn="ctr"/>
            <a:r>
              <a:rPr lang="en-US" sz="4800" b="1" dirty="0" smtClean="0"/>
              <a:t>Oil in the Intake</a:t>
            </a:r>
            <a:endParaRPr lang="en-US" sz="4800" dirty="0"/>
          </a:p>
        </p:txBody>
      </p:sp>
      <p:sp>
        <p:nvSpPr>
          <p:cNvPr id="4" name="TextBox 3"/>
          <p:cNvSpPr txBox="1"/>
          <p:nvPr/>
        </p:nvSpPr>
        <p:spPr>
          <a:xfrm>
            <a:off x="381000" y="1143000"/>
            <a:ext cx="8369151" cy="5410200"/>
          </a:xfrm>
          <a:prstGeom prst="rect">
            <a:avLst/>
          </a:prstGeom>
          <a:noFill/>
        </p:spPr>
        <p:txBody>
          <a:bodyPr wrap="square" rtlCol="0">
            <a:noAutofit/>
          </a:bodyPr>
          <a:lstStyle/>
          <a:p>
            <a:r>
              <a:rPr lang="en-US" sz="3200" b="1" dirty="0" smtClean="0"/>
              <a:t>The oil previously used in our test stand, for hundreds of hours, was Shell Rotella T5 10W-30. The Petroleum Quality Institute of America (PQIA) NOACK rating for Shell Rotella T5 10W-30 is 13.1.</a:t>
            </a:r>
          </a:p>
          <a:p>
            <a:endParaRPr lang="en-US" sz="2000" b="1" dirty="0" smtClean="0"/>
          </a:p>
          <a:p>
            <a:r>
              <a:rPr lang="en-US" sz="3200" b="1" dirty="0" smtClean="0"/>
              <a:t>This resulted in the oil pooling in the intake manifold of the test engine. So much that it was easy to see it slosh around after we pulled the throttle body off. It took 6 soaked Scott Blue shop towels to wipe out most of it.</a:t>
            </a:r>
            <a:endParaRPr lang="en-US" sz="3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152400"/>
            <a:ext cx="4343400" cy="830997"/>
          </a:xfrm>
          <a:prstGeom prst="rect">
            <a:avLst/>
          </a:prstGeom>
          <a:noFill/>
        </p:spPr>
        <p:txBody>
          <a:bodyPr wrap="square" rtlCol="0">
            <a:spAutoFit/>
          </a:bodyPr>
          <a:lstStyle/>
          <a:p>
            <a:pPr algn="ctr"/>
            <a:r>
              <a:rPr lang="en-US" sz="4800" b="1" dirty="0" smtClean="0"/>
              <a:t>Oil in the Intake</a:t>
            </a:r>
            <a:endParaRPr lang="en-US" sz="4800" dirty="0"/>
          </a:p>
        </p:txBody>
      </p:sp>
      <p:sp>
        <p:nvSpPr>
          <p:cNvPr id="5" name="TextBox 4"/>
          <p:cNvSpPr txBox="1"/>
          <p:nvPr/>
        </p:nvSpPr>
        <p:spPr>
          <a:xfrm>
            <a:off x="393849" y="990600"/>
            <a:ext cx="8369151" cy="5638800"/>
          </a:xfrm>
          <a:prstGeom prst="rect">
            <a:avLst/>
          </a:prstGeom>
          <a:noFill/>
        </p:spPr>
        <p:txBody>
          <a:bodyPr wrap="square" rtlCol="0">
            <a:noAutofit/>
          </a:bodyPr>
          <a:lstStyle/>
          <a:p>
            <a:r>
              <a:rPr lang="en-US" sz="3200" b="1" dirty="0" smtClean="0"/>
              <a:t>This was what has caused our test engine to get more difficult to start, run rough until it warmed up, even difficult to re-start warm and reduced it’s performance.</a:t>
            </a:r>
          </a:p>
          <a:p>
            <a:r>
              <a:rPr lang="en-US" sz="3200" b="1" dirty="0" smtClean="0"/>
              <a:t>Major effects on the engine were;</a:t>
            </a:r>
          </a:p>
          <a:p>
            <a:endParaRPr lang="en-US" sz="1000" b="1" dirty="0" smtClean="0"/>
          </a:p>
          <a:p>
            <a:pPr marL="514350" indent="-514350">
              <a:buFont typeface="+mj-lt"/>
              <a:buAutoNum type="arabicPeriod"/>
            </a:pPr>
            <a:r>
              <a:rPr lang="en-US" sz="2800" b="1" dirty="0" smtClean="0"/>
              <a:t>The MAP sensor totally failed indicating sea level pressures in the intake. This caused the ECU to run a much richer air/fuel mixture than it should.</a:t>
            </a:r>
          </a:p>
          <a:p>
            <a:pPr marL="514350" indent="-514350">
              <a:buFont typeface="+mj-lt"/>
              <a:buAutoNum type="arabicPeriod"/>
            </a:pPr>
            <a:r>
              <a:rPr lang="en-US" sz="2800" b="1" dirty="0" smtClean="0"/>
              <a:t>The pooled oil was also fowling the spark plugs as it was sucked into the engine causing some of them to short out until after the engine started and ran for a while.</a:t>
            </a:r>
            <a:endParaRPr 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235803"/>
            <a:ext cx="4343400" cy="830997"/>
          </a:xfrm>
          <a:prstGeom prst="rect">
            <a:avLst/>
          </a:prstGeom>
          <a:noFill/>
        </p:spPr>
        <p:txBody>
          <a:bodyPr wrap="square" rtlCol="0">
            <a:spAutoFit/>
          </a:bodyPr>
          <a:lstStyle/>
          <a:p>
            <a:pPr algn="ctr"/>
            <a:r>
              <a:rPr lang="en-US" sz="4800" b="1" dirty="0" smtClean="0"/>
              <a:t>Oil in the Intake</a:t>
            </a:r>
            <a:endParaRPr lang="en-US" sz="4800" dirty="0"/>
          </a:p>
        </p:txBody>
      </p:sp>
      <p:sp>
        <p:nvSpPr>
          <p:cNvPr id="5" name="TextBox 4"/>
          <p:cNvSpPr txBox="1"/>
          <p:nvPr/>
        </p:nvSpPr>
        <p:spPr>
          <a:xfrm>
            <a:off x="393849" y="1143000"/>
            <a:ext cx="8369151" cy="4343400"/>
          </a:xfrm>
          <a:prstGeom prst="rect">
            <a:avLst/>
          </a:prstGeom>
          <a:noFill/>
        </p:spPr>
        <p:txBody>
          <a:bodyPr wrap="square" rtlCol="0">
            <a:noAutofit/>
          </a:bodyPr>
          <a:lstStyle/>
          <a:p>
            <a:r>
              <a:rPr lang="en-US" sz="3600" b="1" dirty="0" smtClean="0"/>
              <a:t>Solution and changes;</a:t>
            </a:r>
          </a:p>
          <a:p>
            <a:endParaRPr lang="en-US" sz="2800" b="1" dirty="0" smtClean="0"/>
          </a:p>
          <a:p>
            <a:pPr marL="514350" indent="-514350">
              <a:buFont typeface="+mj-lt"/>
              <a:buAutoNum type="arabicPeriod"/>
            </a:pPr>
            <a:r>
              <a:rPr lang="en-US" sz="2800" b="1" dirty="0" smtClean="0"/>
              <a:t>Removed and cleaned out the intake manifold</a:t>
            </a:r>
          </a:p>
          <a:p>
            <a:pPr marL="514350" indent="-514350">
              <a:buFont typeface="+mj-lt"/>
              <a:buAutoNum type="arabicPeriod"/>
            </a:pPr>
            <a:r>
              <a:rPr lang="en-US" sz="2800" b="1" dirty="0" smtClean="0"/>
              <a:t>Replaced the MAP sensor.</a:t>
            </a:r>
          </a:p>
          <a:p>
            <a:pPr marL="514350" indent="-514350">
              <a:buFont typeface="+mj-lt"/>
              <a:buAutoNum type="arabicPeriod"/>
            </a:pPr>
            <a:r>
              <a:rPr lang="en-US" sz="2800" b="1" dirty="0" smtClean="0"/>
              <a:t>Did an oil and filter change switching to Castrol GTX synthetic blend 10W-30. This improved the NOACK rating from 13.1 to 6.9.</a:t>
            </a:r>
          </a:p>
          <a:p>
            <a:pPr marL="514350" indent="-514350">
              <a:buFont typeface="+mj-lt"/>
              <a:buAutoNum type="arabicPeriod"/>
            </a:pPr>
            <a:r>
              <a:rPr lang="en-US" sz="2800" b="1" dirty="0" smtClean="0"/>
              <a:t>Added an oil/air separator in the PCV system between the crankcase and intake.</a:t>
            </a:r>
          </a:p>
          <a:p>
            <a:pPr marL="514350" indent="-514350"/>
            <a:endParaRPr lang="en-US" sz="2800" b="1" dirty="0" smtClean="0"/>
          </a:p>
          <a:p>
            <a:pPr marL="514350" indent="-514350"/>
            <a:endParaRPr lang="en-US" sz="2800" b="1" dirty="0" smtClean="0"/>
          </a:p>
          <a:p>
            <a:pPr marL="514350" indent="-514350"/>
            <a:endParaRPr lang="en-US" sz="28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235803"/>
            <a:ext cx="4343400" cy="830997"/>
          </a:xfrm>
          <a:prstGeom prst="rect">
            <a:avLst/>
          </a:prstGeom>
          <a:noFill/>
        </p:spPr>
        <p:txBody>
          <a:bodyPr wrap="square" rtlCol="0">
            <a:spAutoFit/>
          </a:bodyPr>
          <a:lstStyle/>
          <a:p>
            <a:pPr algn="ctr"/>
            <a:r>
              <a:rPr lang="en-US" sz="4800" b="1" dirty="0" smtClean="0"/>
              <a:t>Oil in the Intake</a:t>
            </a:r>
            <a:endParaRPr lang="en-US" sz="4800" dirty="0"/>
          </a:p>
        </p:txBody>
      </p:sp>
      <p:sp>
        <p:nvSpPr>
          <p:cNvPr id="4" name="TextBox 3"/>
          <p:cNvSpPr txBox="1"/>
          <p:nvPr/>
        </p:nvSpPr>
        <p:spPr>
          <a:xfrm>
            <a:off x="381000" y="1219200"/>
            <a:ext cx="8382000" cy="5181600"/>
          </a:xfrm>
          <a:prstGeom prst="rect">
            <a:avLst/>
          </a:prstGeom>
          <a:noFill/>
        </p:spPr>
        <p:txBody>
          <a:bodyPr wrap="square" rtlCol="0">
            <a:noAutofit/>
          </a:bodyPr>
          <a:lstStyle/>
          <a:p>
            <a:r>
              <a:rPr lang="en-US" sz="2800" b="1" dirty="0" smtClean="0"/>
              <a:t>After the ECU went through a few brief learning runs to adjust to the new MAP sensor and lack of error codes there are no more hard starting issues, no more rough running until the engine warms up, and the engines original performance is back.</a:t>
            </a:r>
          </a:p>
          <a:p>
            <a:endParaRPr lang="en-US" sz="2800" b="1" dirty="0" smtClean="0"/>
          </a:p>
          <a:p>
            <a:r>
              <a:rPr lang="en-US" sz="2800" b="1" dirty="0" smtClean="0"/>
              <a:t>The air/oil separator has a drain cock with a tube that can be attached to a catch can. After over 20 hours of testing only a small amount of water condensation has been drained out for the oil/air separator. We finally got about 2 table spoons of oil in it after making an unusually hard engine run that lasted 35 minutes.</a:t>
            </a:r>
            <a:endParaRPr lang="en-US" sz="28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2059</TotalTime>
  <Words>2733</Words>
  <Application>Microsoft Office PowerPoint</Application>
  <PresentationFormat>On-screen Show (4:3)</PresentationFormat>
  <Paragraphs>371</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1) Lessons Learned   2) Propeller Size Effects on Shaft Loads  3) New Developments  4) News and Announcements</vt:lpstr>
      <vt:lpstr>Slide 2</vt:lpstr>
      <vt:lpstr>Slide 3</vt:lpstr>
      <vt:lpstr>Slide 4</vt:lpstr>
      <vt:lpstr>Slide 5</vt:lpstr>
      <vt:lpstr>Slide 6</vt:lpstr>
      <vt:lpstr>Slide 7</vt:lpstr>
      <vt:lpstr>Slide 8</vt:lpstr>
      <vt:lpstr>Slide 9</vt:lpstr>
      <vt:lpstr>Welding Around the Engine</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News and Announcements</vt:lpstr>
      <vt:lpstr>New Location and Hangar Status</vt:lpstr>
      <vt:lpstr>New Location and Hangar Status</vt:lpstr>
      <vt:lpstr>New Location and Hangar Status</vt:lpstr>
      <vt:lpstr>Plymocoupe</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Contacting Auto PSRU’s</vt:lpstr>
      <vt:lpstr>Contacting Auto PSRU’s</vt:lpstr>
      <vt:lpstr>Information at Sun N Fun</vt:lpstr>
      <vt:lpstr>QUESTIONS &amp;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Stuart Davis - Owner</dc:creator>
  <cp:lastModifiedBy>Stuart Davis - Owner</cp:lastModifiedBy>
  <cp:revision>258</cp:revision>
  <dcterms:created xsi:type="dcterms:W3CDTF">2015-10-14T00:12:43Z</dcterms:created>
  <dcterms:modified xsi:type="dcterms:W3CDTF">2018-04-05T20:04:25Z</dcterms:modified>
</cp:coreProperties>
</file>