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7" r:id="rId2"/>
    <p:sldId id="267" r:id="rId3"/>
    <p:sldId id="268" r:id="rId4"/>
    <p:sldId id="269" r:id="rId5"/>
    <p:sldId id="270" r:id="rId6"/>
    <p:sldId id="271" r:id="rId7"/>
    <p:sldId id="292" r:id="rId8"/>
    <p:sldId id="293" r:id="rId9"/>
    <p:sldId id="273" r:id="rId10"/>
    <p:sldId id="258" r:id="rId11"/>
    <p:sldId id="259" r:id="rId12"/>
    <p:sldId id="260" r:id="rId13"/>
    <p:sldId id="261" r:id="rId14"/>
    <p:sldId id="266" r:id="rId15"/>
    <p:sldId id="297" r:id="rId16"/>
    <p:sldId id="262" r:id="rId17"/>
    <p:sldId id="263" r:id="rId18"/>
    <p:sldId id="306" r:id="rId19"/>
    <p:sldId id="302" r:id="rId20"/>
    <p:sldId id="299" r:id="rId21"/>
    <p:sldId id="298" r:id="rId22"/>
    <p:sldId id="305" r:id="rId23"/>
    <p:sldId id="304" r:id="rId24"/>
    <p:sldId id="301" r:id="rId25"/>
    <p:sldId id="307" r:id="rId26"/>
    <p:sldId id="264" r:id="rId27"/>
    <p:sldId id="272" r:id="rId28"/>
    <p:sldId id="274" r:id="rId29"/>
    <p:sldId id="275" r:id="rId30"/>
    <p:sldId id="295" r:id="rId31"/>
    <p:sldId id="282" r:id="rId32"/>
    <p:sldId id="284" r:id="rId33"/>
    <p:sldId id="285" r:id="rId34"/>
    <p:sldId id="288" r:id="rId35"/>
    <p:sldId id="286" r:id="rId36"/>
    <p:sldId id="287" r:id="rId37"/>
    <p:sldId id="283" r:id="rId38"/>
    <p:sldId id="278" r:id="rId39"/>
    <p:sldId id="289" r:id="rId40"/>
    <p:sldId id="290" r:id="rId41"/>
    <p:sldId id="279" r:id="rId42"/>
    <p:sldId id="280" r:id="rId43"/>
    <p:sldId id="294" r:id="rId44"/>
    <p:sldId id="28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4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8C4CBC-0EC7-4747-B7DE-BE6E6DE6413A}" type="datetimeFigureOut">
              <a:rPr lang="en-US" smtClean="0"/>
              <a:pPr/>
              <a:t>8/12/2016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3B5AAF-B46F-4706-A26F-B9C8DAC4841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BBEAE-73D3-427D-8982-0C0AC20E46C2}" type="slidenum">
              <a:rPr lang="en-US" smtClean="0"/>
              <a:pPr/>
              <a:t>38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D710C8-175B-4182-A2CF-5A5F0DB1998C}" type="datetimeFigureOut">
              <a:rPr lang="en-US" smtClean="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E9577-2C01-4948-A27E-6ECEB6B5D9A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710C8-175B-4182-A2CF-5A5F0DB1998C}" type="datetimeFigureOut">
              <a:rPr lang="en-US" smtClean="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E9577-2C01-4948-A27E-6ECEB6B5D9A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710C8-175B-4182-A2CF-5A5F0DB1998C}" type="datetimeFigureOut">
              <a:rPr lang="en-US" smtClean="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E9577-2C01-4948-A27E-6ECEB6B5D9A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710C8-175B-4182-A2CF-5A5F0DB1998C}" type="datetimeFigureOut">
              <a:rPr lang="en-US" smtClean="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E9577-2C01-4948-A27E-6ECEB6B5D9A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710C8-175B-4182-A2CF-5A5F0DB1998C}" type="datetimeFigureOut">
              <a:rPr lang="en-US" smtClean="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E9577-2C01-4948-A27E-6ECEB6B5D9A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D710C8-175B-4182-A2CF-5A5F0DB1998C}" type="datetimeFigureOut">
              <a:rPr lang="en-US" smtClean="0"/>
              <a:pPr/>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E9577-2C01-4948-A27E-6ECEB6B5D9A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D710C8-175B-4182-A2CF-5A5F0DB1998C}" type="datetimeFigureOut">
              <a:rPr lang="en-US" smtClean="0"/>
              <a:pPr/>
              <a:t>8/12/2016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FE9577-2C01-4948-A27E-6ECEB6B5D9A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D710C8-175B-4182-A2CF-5A5F0DB1998C}" type="datetimeFigureOut">
              <a:rPr lang="en-US" smtClean="0"/>
              <a:pPr/>
              <a:t>8/12/2016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FE9577-2C01-4948-A27E-6ECEB6B5D9A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710C8-175B-4182-A2CF-5A5F0DB1998C}" type="datetimeFigureOut">
              <a:rPr lang="en-US" smtClean="0"/>
              <a:pPr/>
              <a:t>8/12/2016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FE9577-2C01-4948-A27E-6ECEB6B5D9A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710C8-175B-4182-A2CF-5A5F0DB1998C}" type="datetimeFigureOut">
              <a:rPr lang="en-US" smtClean="0"/>
              <a:pPr/>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E9577-2C01-4948-A27E-6ECEB6B5D9A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710C8-175B-4182-A2CF-5A5F0DB1998C}" type="datetimeFigureOut">
              <a:rPr lang="en-US" smtClean="0"/>
              <a:pPr/>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E9577-2C01-4948-A27E-6ECEB6B5D9A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710C8-175B-4182-A2CF-5A5F0DB1998C}" type="datetimeFigureOut">
              <a:rPr lang="en-US" smtClean="0"/>
              <a:pPr/>
              <a:t>8/12/2016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E9577-2C01-4948-A27E-6ECEB6B5D9A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utoDrives_CustomlogoDesign_R1.jpg"/>
          <p:cNvPicPr>
            <a:picLocks noChangeAspect="1"/>
          </p:cNvPicPr>
          <p:nvPr/>
        </p:nvPicPr>
        <p:blipFill>
          <a:blip r:embed="rId2" cstate="print"/>
          <a:stretch>
            <a:fillRect/>
          </a:stretch>
        </p:blipFill>
        <p:spPr>
          <a:xfrm>
            <a:off x="661347" y="1752600"/>
            <a:ext cx="7644453" cy="4191000"/>
          </a:xfrm>
          <a:prstGeom prst="rect">
            <a:avLst/>
          </a:prstGeom>
        </p:spPr>
      </p:pic>
      <p:sp>
        <p:nvSpPr>
          <p:cNvPr id="4" name="Title 1"/>
          <p:cNvSpPr txBox="1">
            <a:spLocks/>
          </p:cNvSpPr>
          <p:nvPr/>
        </p:nvSpPr>
        <p:spPr>
          <a:xfrm>
            <a:off x="737618" y="228600"/>
            <a:ext cx="7668766" cy="769441"/>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Why Use an Alternative Engine?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Title 1"/>
          <p:cNvSpPr>
            <a:spLocks noGrp="1"/>
          </p:cNvSpPr>
          <p:nvPr>
            <p:ph type="ctrTitle"/>
          </p:nvPr>
        </p:nvSpPr>
        <p:spPr>
          <a:xfrm>
            <a:off x="3036066" y="1293981"/>
            <a:ext cx="3071867" cy="1015663"/>
          </a:xfrm>
        </p:spPr>
        <p:txBody>
          <a:bodyPr wrap="none">
            <a:spAutoFit/>
          </a:bodyPr>
          <a:lstStyle/>
          <a:p>
            <a:r>
              <a:rPr lang="en-US" sz="3600" b="1" dirty="0" smtClean="0">
                <a:latin typeface="+mn-lt"/>
              </a:rPr>
              <a:t>By Stuart Davis</a:t>
            </a:r>
            <a:r>
              <a:rPr lang="en-US" b="1" dirty="0" smtClean="0">
                <a:latin typeface="+mn-lt"/>
              </a:rPr>
              <a:t/>
            </a:r>
            <a:br>
              <a:rPr lang="en-US" b="1" dirty="0" smtClean="0">
                <a:latin typeface="+mn-lt"/>
              </a:rPr>
            </a:br>
            <a:r>
              <a:rPr lang="en-US" sz="2400" dirty="0" smtClean="0">
                <a:latin typeface="+mn-lt"/>
              </a:rPr>
              <a:t>of</a:t>
            </a:r>
            <a:endParaRPr lang="en-US" sz="24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91599" y="228600"/>
            <a:ext cx="4360809"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#1 - Cost to Install</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381000" y="1371600"/>
            <a:ext cx="8490786" cy="2369880"/>
          </a:xfrm>
          <a:prstGeom prst="rect">
            <a:avLst/>
          </a:prstGeom>
          <a:noFill/>
        </p:spPr>
        <p:txBody>
          <a:bodyPr wrap="none" rtlCol="0">
            <a:spAutoFit/>
          </a:bodyPr>
          <a:lstStyle/>
          <a:p>
            <a:r>
              <a:rPr lang="en-US" sz="2800" b="1" dirty="0" smtClean="0"/>
              <a:t>Basis of Comparison:</a:t>
            </a:r>
          </a:p>
          <a:p>
            <a:pPr marL="342900" indent="-342900">
              <a:buFont typeface="+mj-lt"/>
              <a:buAutoNum type="arabicPeriod"/>
            </a:pPr>
            <a:r>
              <a:rPr lang="en-US" sz="2400" b="1" dirty="0" smtClean="0"/>
              <a:t>New engines at retail costs</a:t>
            </a:r>
          </a:p>
          <a:p>
            <a:pPr marL="342900" indent="-342900">
              <a:buFont typeface="+mj-lt"/>
              <a:buAutoNum type="arabicPeriod"/>
            </a:pPr>
            <a:r>
              <a:rPr lang="en-US" sz="2400" b="1" dirty="0" smtClean="0"/>
              <a:t>Complete firewall forward, less propeller and prop governor</a:t>
            </a:r>
          </a:p>
          <a:p>
            <a:pPr marL="342900" indent="-342900">
              <a:buFont typeface="+mj-lt"/>
              <a:buAutoNum type="arabicPeriod"/>
            </a:pPr>
            <a:r>
              <a:rPr lang="en-US" sz="2400" b="1" dirty="0" smtClean="0"/>
              <a:t>Retail costs on all parts used for the installation</a:t>
            </a:r>
          </a:p>
          <a:p>
            <a:pPr marL="342900" indent="-342900">
              <a:buFont typeface="+mj-lt"/>
              <a:buAutoNum type="arabicPeriod"/>
            </a:pPr>
            <a:r>
              <a:rPr lang="en-US" sz="2400" b="1" dirty="0" smtClean="0"/>
              <a:t>No labor hours/costs, everything done by the builder</a:t>
            </a:r>
          </a:p>
          <a:p>
            <a:pPr marL="342900" indent="-342900">
              <a:buFont typeface="+mj-lt"/>
              <a:buAutoNum type="arabicPeriod"/>
            </a:pPr>
            <a:r>
              <a:rPr lang="en-US" sz="2400" b="1" dirty="0" smtClean="0"/>
              <a:t>You are a fully multi-skilled DIY mechanic that does everything</a:t>
            </a:r>
          </a:p>
        </p:txBody>
      </p:sp>
      <p:sp>
        <p:nvSpPr>
          <p:cNvPr id="4" name="TextBox 3"/>
          <p:cNvSpPr txBox="1"/>
          <p:nvPr/>
        </p:nvSpPr>
        <p:spPr>
          <a:xfrm>
            <a:off x="1524000" y="3886200"/>
            <a:ext cx="5995296" cy="2677656"/>
          </a:xfrm>
          <a:prstGeom prst="rect">
            <a:avLst/>
          </a:prstGeom>
          <a:noFill/>
        </p:spPr>
        <p:txBody>
          <a:bodyPr wrap="none" rtlCol="0">
            <a:spAutoFit/>
          </a:bodyPr>
          <a:lstStyle/>
          <a:p>
            <a:pPr marL="342900" indent="-342900" algn="ctr"/>
            <a:r>
              <a:rPr lang="en-US" sz="3600" b="1" dirty="0" smtClean="0"/>
              <a:t>Chevrolet LS3 = $36,500</a:t>
            </a:r>
          </a:p>
          <a:p>
            <a:pPr marL="342900" indent="-342900" algn="ctr"/>
            <a:r>
              <a:rPr lang="en-US" sz="3600" b="1" dirty="0" smtClean="0"/>
              <a:t>Lycoming IO-540 = $113,500</a:t>
            </a:r>
          </a:p>
          <a:p>
            <a:pPr marL="342900" indent="-342900" algn="ctr"/>
            <a:r>
              <a:rPr lang="en-US" sz="3600" b="1" dirty="0" smtClean="0"/>
              <a:t>Continental IO-550 = $111,500</a:t>
            </a:r>
          </a:p>
          <a:p>
            <a:pPr marL="342900" indent="-342900" algn="ctr"/>
            <a:endParaRPr lang="en-US" sz="2400" b="1" dirty="0" smtClean="0"/>
          </a:p>
          <a:p>
            <a:pPr marL="342900" indent="-342900" algn="ctr"/>
            <a:r>
              <a:rPr lang="en-US" sz="3600" b="1" dirty="0" smtClean="0"/>
              <a:t>$75,000 to $77,000 LESS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57369" y="228600"/>
            <a:ext cx="4829271"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#2 – Cost to Rebuild</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533400" y="1600200"/>
            <a:ext cx="8153400" cy="4154984"/>
          </a:xfrm>
          <a:prstGeom prst="rect">
            <a:avLst/>
          </a:prstGeom>
          <a:noFill/>
        </p:spPr>
        <p:txBody>
          <a:bodyPr wrap="square" rtlCol="0">
            <a:spAutoFit/>
          </a:bodyPr>
          <a:lstStyle/>
          <a:p>
            <a:r>
              <a:rPr lang="en-US" sz="2400" b="1" dirty="0" smtClean="0"/>
              <a:t>The easiest way to rebuild or “zero time” an LS3 is to buy a new </a:t>
            </a:r>
            <a:r>
              <a:rPr lang="en-US" sz="2400" b="1" dirty="0"/>
              <a:t>L</a:t>
            </a:r>
            <a:r>
              <a:rPr lang="en-US" sz="2400" b="1" dirty="0" smtClean="0"/>
              <a:t>ong Block engine and transfer everything off of the old engine to the new Long Block.</a:t>
            </a:r>
          </a:p>
          <a:p>
            <a:endParaRPr lang="en-US" sz="2400" b="1" dirty="0" smtClean="0"/>
          </a:p>
          <a:p>
            <a:r>
              <a:rPr lang="en-US" sz="2400" b="1" dirty="0" smtClean="0"/>
              <a:t>LS3 Long block = $3,000              TBO of 3000 hours = $1.00/hr.</a:t>
            </a:r>
          </a:p>
          <a:p>
            <a:endParaRPr lang="en-US" sz="2400" b="1" dirty="0"/>
          </a:p>
          <a:p>
            <a:r>
              <a:rPr lang="en-US" sz="2400" b="1" dirty="0" smtClean="0"/>
              <a:t>A similar approach on certified engines is also available.</a:t>
            </a:r>
          </a:p>
          <a:p>
            <a:endParaRPr lang="en-US" sz="2400" b="1" dirty="0" smtClean="0"/>
          </a:p>
          <a:p>
            <a:r>
              <a:rPr lang="en-US" sz="2400" b="1" dirty="0" smtClean="0"/>
              <a:t>Lycoming IO-540 = $23,250    	    TBO of 2000 hours = $11.63/hr</a:t>
            </a:r>
          </a:p>
          <a:p>
            <a:endParaRPr lang="en-US" sz="2400" b="1" dirty="0"/>
          </a:p>
          <a:p>
            <a:r>
              <a:rPr lang="en-US" sz="2400" b="1" dirty="0" smtClean="0"/>
              <a:t>Continental IO-550 =$ 25,860    TBO of 1700 hours = $15.21/hr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8649" y="228600"/>
            <a:ext cx="4846712"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#3 - Cost to Operate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91698" y="1219200"/>
            <a:ext cx="8960604" cy="1569660"/>
          </a:xfrm>
          <a:prstGeom prst="rect">
            <a:avLst/>
          </a:prstGeom>
          <a:noFill/>
        </p:spPr>
        <p:txBody>
          <a:bodyPr wrap="square" rtlCol="0">
            <a:spAutoFit/>
          </a:bodyPr>
          <a:lstStyle/>
          <a:p>
            <a:pPr algn="ctr"/>
            <a:r>
              <a:rPr lang="en-US" sz="2400" b="1" dirty="0" smtClean="0"/>
              <a:t>Modern automotive engines use electronically controlled ignition and fuel injection. Combined with water cooling that allows leaner fuel mixtures makes them much more efficient.</a:t>
            </a:r>
          </a:p>
          <a:p>
            <a:pPr algn="ctr"/>
            <a:r>
              <a:rPr lang="en-US" sz="2400" b="1" dirty="0" smtClean="0"/>
              <a:t>Fuel costs are based on cruise power, but apply to all power settings.</a:t>
            </a:r>
            <a:endParaRPr lang="en-US" sz="2400" b="1" dirty="0"/>
          </a:p>
        </p:txBody>
      </p:sp>
      <p:sp>
        <p:nvSpPr>
          <p:cNvPr id="5" name="TextBox 4"/>
          <p:cNvSpPr txBox="1"/>
          <p:nvPr/>
        </p:nvSpPr>
        <p:spPr>
          <a:xfrm>
            <a:off x="152400" y="3124200"/>
            <a:ext cx="7543800" cy="2677656"/>
          </a:xfrm>
          <a:prstGeom prst="rect">
            <a:avLst/>
          </a:prstGeom>
          <a:noFill/>
        </p:spPr>
        <p:txBody>
          <a:bodyPr wrap="square" rtlCol="0">
            <a:spAutoFit/>
          </a:bodyPr>
          <a:lstStyle/>
          <a:p>
            <a:pPr algn="r"/>
            <a:r>
              <a:rPr lang="en-US" sz="2400" b="1" dirty="0" smtClean="0"/>
              <a:t>LS3 burns 10.6 gal/hr       - 100LL* @ $4.86/gal = $51.52/hr</a:t>
            </a:r>
          </a:p>
          <a:p>
            <a:pPr algn="r"/>
            <a:r>
              <a:rPr lang="en-US" sz="2400" b="1" dirty="0"/>
              <a:t> </a:t>
            </a:r>
            <a:r>
              <a:rPr lang="en-US" sz="2400" b="1" dirty="0" smtClean="0"/>
              <a:t>			 - 93 Oct* @ $3.84/gal = $40.70/hr</a:t>
            </a:r>
          </a:p>
          <a:p>
            <a:pPr algn="r"/>
            <a:r>
              <a:rPr lang="en-US" sz="2400" b="1" dirty="0" smtClean="0"/>
              <a:t> 			 - 93 Oct** @ $2.50/gal = $26.50/hr</a:t>
            </a:r>
          </a:p>
          <a:p>
            <a:pPr algn="r"/>
            <a:endParaRPr lang="en-US" sz="2400" b="1" dirty="0"/>
          </a:p>
          <a:p>
            <a:pPr algn="r"/>
            <a:r>
              <a:rPr lang="en-US" sz="2400" b="1" dirty="0" smtClean="0"/>
              <a:t>IO-540 burns 15.2 gal/hr - 100LL* @ $4.86/gal = $73.87/hr</a:t>
            </a:r>
          </a:p>
          <a:p>
            <a:pPr algn="r"/>
            <a:endParaRPr lang="en-US" sz="2400" b="1" dirty="0" smtClean="0"/>
          </a:p>
          <a:p>
            <a:pPr algn="r"/>
            <a:r>
              <a:rPr lang="en-US" sz="2400" b="1" dirty="0" smtClean="0"/>
              <a:t>IO-550 burns 15.5 gal/hr - 100LL* @ $4.86/gal = $75.33/hr</a:t>
            </a:r>
          </a:p>
        </p:txBody>
      </p:sp>
      <p:sp>
        <p:nvSpPr>
          <p:cNvPr id="6" name="TextBox 5"/>
          <p:cNvSpPr txBox="1"/>
          <p:nvPr/>
        </p:nvSpPr>
        <p:spPr>
          <a:xfrm>
            <a:off x="457200" y="6211669"/>
            <a:ext cx="8153400" cy="646331"/>
          </a:xfrm>
          <a:prstGeom prst="rect">
            <a:avLst/>
          </a:prstGeom>
          <a:noFill/>
        </p:spPr>
        <p:txBody>
          <a:bodyPr wrap="square" rtlCol="0">
            <a:spAutoFit/>
          </a:bodyPr>
          <a:lstStyle/>
          <a:p>
            <a:pPr algn="ctr"/>
            <a:r>
              <a:rPr lang="en-US" dirty="0" smtClean="0"/>
              <a:t>*Based on 01/07/2016 national averages from AirNav for fuel on the airport.</a:t>
            </a:r>
          </a:p>
          <a:p>
            <a:pPr algn="ctr"/>
            <a:r>
              <a:rPr lang="en-US" dirty="0" smtClean="0"/>
              <a:t>** Based on 01/07/2016 national averages for Premium from AAA (off airport prices)</a:t>
            </a:r>
            <a:endParaRPr lang="en-US" dirty="0"/>
          </a:p>
        </p:txBody>
      </p:sp>
      <p:sp>
        <p:nvSpPr>
          <p:cNvPr id="7" name="TextBox 6"/>
          <p:cNvSpPr txBox="1"/>
          <p:nvPr/>
        </p:nvSpPr>
        <p:spPr>
          <a:xfrm>
            <a:off x="7589004" y="3170694"/>
            <a:ext cx="1524000" cy="369332"/>
          </a:xfrm>
          <a:prstGeom prst="rect">
            <a:avLst/>
          </a:prstGeom>
          <a:noFill/>
        </p:spPr>
        <p:txBody>
          <a:bodyPr wrap="square" rtlCol="0">
            <a:spAutoFit/>
          </a:bodyPr>
          <a:lstStyle/>
          <a:p>
            <a:r>
              <a:rPr lang="en-US" dirty="0" smtClean="0"/>
              <a:t>$22.35/hr less</a:t>
            </a:r>
            <a:endParaRPr lang="en-US" dirty="0"/>
          </a:p>
        </p:txBody>
      </p:sp>
      <p:sp>
        <p:nvSpPr>
          <p:cNvPr id="8" name="TextBox 7"/>
          <p:cNvSpPr txBox="1"/>
          <p:nvPr/>
        </p:nvSpPr>
        <p:spPr>
          <a:xfrm>
            <a:off x="7589004" y="3551694"/>
            <a:ext cx="1524000" cy="369332"/>
          </a:xfrm>
          <a:prstGeom prst="rect">
            <a:avLst/>
          </a:prstGeom>
          <a:noFill/>
        </p:spPr>
        <p:txBody>
          <a:bodyPr wrap="square" rtlCol="0">
            <a:spAutoFit/>
          </a:bodyPr>
          <a:lstStyle/>
          <a:p>
            <a:r>
              <a:rPr lang="en-US" dirty="0" smtClean="0"/>
              <a:t>$33.17/hr less</a:t>
            </a:r>
            <a:endParaRPr lang="en-US" dirty="0"/>
          </a:p>
        </p:txBody>
      </p:sp>
      <p:sp>
        <p:nvSpPr>
          <p:cNvPr id="9" name="TextBox 8"/>
          <p:cNvSpPr txBox="1"/>
          <p:nvPr/>
        </p:nvSpPr>
        <p:spPr>
          <a:xfrm>
            <a:off x="7589004" y="3901698"/>
            <a:ext cx="1524000" cy="369332"/>
          </a:xfrm>
          <a:prstGeom prst="rect">
            <a:avLst/>
          </a:prstGeom>
          <a:noFill/>
        </p:spPr>
        <p:txBody>
          <a:bodyPr wrap="square" rtlCol="0">
            <a:spAutoFit/>
          </a:bodyPr>
          <a:lstStyle/>
          <a:p>
            <a:r>
              <a:rPr lang="en-US" dirty="0" smtClean="0"/>
              <a:t>$47.37/hr less</a:t>
            </a:r>
            <a:endParaRPr lang="en-US" dirty="0"/>
          </a:p>
        </p:txBody>
      </p:sp>
      <p:sp>
        <p:nvSpPr>
          <p:cNvPr id="10" name="TextBox 9"/>
          <p:cNvSpPr txBox="1"/>
          <p:nvPr/>
        </p:nvSpPr>
        <p:spPr>
          <a:xfrm>
            <a:off x="7589004" y="4648200"/>
            <a:ext cx="1524000" cy="369332"/>
          </a:xfrm>
          <a:prstGeom prst="rect">
            <a:avLst/>
          </a:prstGeom>
          <a:noFill/>
        </p:spPr>
        <p:txBody>
          <a:bodyPr wrap="square" rtlCol="0">
            <a:spAutoFit/>
          </a:bodyPr>
          <a:lstStyle/>
          <a:p>
            <a:r>
              <a:rPr lang="en-US" dirty="0" smtClean="0"/>
              <a:t>Base</a:t>
            </a:r>
            <a:endParaRPr lang="en-US" dirty="0"/>
          </a:p>
        </p:txBody>
      </p:sp>
      <p:sp>
        <p:nvSpPr>
          <p:cNvPr id="11" name="TextBox 10"/>
          <p:cNvSpPr txBox="1"/>
          <p:nvPr/>
        </p:nvSpPr>
        <p:spPr>
          <a:xfrm>
            <a:off x="7573506" y="5380494"/>
            <a:ext cx="1554996" cy="369332"/>
          </a:xfrm>
          <a:prstGeom prst="rect">
            <a:avLst/>
          </a:prstGeom>
          <a:noFill/>
        </p:spPr>
        <p:txBody>
          <a:bodyPr wrap="square" rtlCol="0">
            <a:spAutoFit/>
          </a:bodyPr>
          <a:lstStyle/>
          <a:p>
            <a:r>
              <a:rPr lang="en-US" dirty="0" smtClean="0"/>
              <a:t>$1.46/hr more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40799" y="228600"/>
            <a:ext cx="5062411"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#4 - Cost to Maintain</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New Picture.bmp"/>
          <p:cNvPicPr>
            <a:picLocks noChangeAspect="1"/>
          </p:cNvPicPr>
          <p:nvPr/>
        </p:nvPicPr>
        <p:blipFill>
          <a:blip r:embed="rId2" cstate="print"/>
          <a:stretch>
            <a:fillRect/>
          </a:stretch>
        </p:blipFill>
        <p:spPr>
          <a:xfrm>
            <a:off x="-1" y="1203959"/>
            <a:ext cx="9144001" cy="51206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16158" y="228600"/>
            <a:ext cx="5511702"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#2 thru #4 - Total Costs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Total Costs.bmp"/>
          <p:cNvPicPr>
            <a:picLocks noChangeAspect="1"/>
          </p:cNvPicPr>
          <p:nvPr/>
        </p:nvPicPr>
        <p:blipFill>
          <a:blip r:embed="rId2" cstate="print"/>
          <a:stretch>
            <a:fillRect/>
          </a:stretch>
        </p:blipFill>
        <p:spPr>
          <a:xfrm>
            <a:off x="762000" y="1174750"/>
            <a:ext cx="7700682" cy="54546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7602" y="228600"/>
            <a:ext cx="8848833"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Summary</a:t>
            </a:r>
            <a:r>
              <a:rPr kumimoji="0" lang="en-US" sz="4400" b="1" i="0" u="none" strike="noStrike" kern="1200" cap="none" spc="0" normalizeH="0" noProof="0" dirty="0" smtClean="0">
                <a:ln>
                  <a:noFill/>
                </a:ln>
                <a:solidFill>
                  <a:schemeClr val="tx1"/>
                </a:solidFill>
                <a:effectLst/>
                <a:uLnTx/>
                <a:uFillTx/>
                <a:latin typeface="+mj-lt"/>
                <a:ea typeface="+mj-ea"/>
                <a:cs typeface="+mj-cs"/>
              </a:rPr>
              <a:t> of Savings</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over 2000 Hours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1066800" y="1143000"/>
            <a:ext cx="6934200" cy="5509200"/>
          </a:xfrm>
          <a:prstGeom prst="rect">
            <a:avLst/>
          </a:prstGeom>
          <a:noFill/>
        </p:spPr>
        <p:txBody>
          <a:bodyPr wrap="square" rtlCol="0">
            <a:spAutoFit/>
          </a:bodyPr>
          <a:lstStyle/>
          <a:p>
            <a:r>
              <a:rPr lang="en-US" b="1" dirty="0" smtClean="0"/>
              <a:t>		Chevrolet	  	 Lycoming	Continental</a:t>
            </a:r>
          </a:p>
          <a:p>
            <a:r>
              <a:rPr lang="en-US" b="1" dirty="0" smtClean="0"/>
              <a:t>		      LS3		    IO-540		    IO-550</a:t>
            </a:r>
          </a:p>
          <a:p>
            <a:endParaRPr lang="en-US" b="1" dirty="0" smtClean="0"/>
          </a:p>
          <a:p>
            <a:r>
              <a:rPr lang="en-US" dirty="0" smtClean="0"/>
              <a:t>Installation Cost</a:t>
            </a:r>
          </a:p>
          <a:p>
            <a:r>
              <a:rPr lang="en-US" dirty="0" smtClean="0"/>
              <a:t>Fuel (100LL)</a:t>
            </a:r>
          </a:p>
          <a:p>
            <a:r>
              <a:rPr lang="en-US" dirty="0" smtClean="0"/>
              <a:t>Maintenance</a:t>
            </a:r>
          </a:p>
          <a:p>
            <a:endParaRPr lang="en-US" dirty="0" smtClean="0"/>
          </a:p>
          <a:p>
            <a:endParaRPr lang="en-US" dirty="0" smtClean="0"/>
          </a:p>
          <a:p>
            <a:r>
              <a:rPr lang="en-US" dirty="0" smtClean="0"/>
              <a:t>Auto Gas (off field)</a:t>
            </a:r>
          </a:p>
          <a:p>
            <a:r>
              <a:rPr lang="en-US" dirty="0" smtClean="0"/>
              <a:t>        -$50,040</a:t>
            </a:r>
          </a:p>
          <a:p>
            <a:endParaRPr lang="en-US" dirty="0" smtClean="0"/>
          </a:p>
          <a:p>
            <a:r>
              <a:rPr lang="en-US" dirty="0" smtClean="0"/>
              <a:t>LS1 engines have lasted 3,000 hours in punishing missionary support service. The LS3 has several  improvements over the LS1 so another 1,000+ hours should be left in the engine beyond this comparison.</a:t>
            </a:r>
          </a:p>
          <a:p>
            <a:endParaRPr lang="en-US" dirty="0" smtClean="0"/>
          </a:p>
          <a:p>
            <a:r>
              <a:rPr lang="en-US" dirty="0" smtClean="0"/>
              <a:t>Both the IO-540 and IO-550 will have to replace at least two sets of two jugs and pistons to get to 2,000 hours. That is an additional $6,560* for the I-540 and $6560* for the IO-550 to the figures above.</a:t>
            </a:r>
          </a:p>
          <a:p>
            <a:endParaRPr lang="en-US" sz="1400" dirty="0" smtClean="0"/>
          </a:p>
          <a:p>
            <a:r>
              <a:rPr lang="en-US" sz="1400" dirty="0" smtClean="0"/>
              <a:t>*From Aircraft Specialties</a:t>
            </a:r>
            <a:endParaRPr lang="en-US" sz="1400" dirty="0"/>
          </a:p>
        </p:txBody>
      </p:sp>
      <p:sp>
        <p:nvSpPr>
          <p:cNvPr id="4" name="TextBox 3"/>
          <p:cNvSpPr txBox="1"/>
          <p:nvPr/>
        </p:nvSpPr>
        <p:spPr>
          <a:xfrm>
            <a:off x="2824692" y="2103894"/>
            <a:ext cx="1061508" cy="2031325"/>
          </a:xfrm>
          <a:prstGeom prst="rect">
            <a:avLst/>
          </a:prstGeom>
          <a:noFill/>
        </p:spPr>
        <p:txBody>
          <a:bodyPr wrap="square" rtlCol="0">
            <a:spAutoFit/>
          </a:bodyPr>
          <a:lstStyle/>
          <a:p>
            <a:pPr algn="r"/>
            <a:r>
              <a:rPr lang="en-US" dirty="0" smtClean="0"/>
              <a:t>$36,500</a:t>
            </a:r>
          </a:p>
          <a:p>
            <a:pPr algn="r"/>
            <a:r>
              <a:rPr lang="en-US" dirty="0" smtClean="0"/>
              <a:t>$103,040</a:t>
            </a:r>
          </a:p>
          <a:p>
            <a:pPr algn="r"/>
            <a:r>
              <a:rPr lang="en-US" u="sng" dirty="0" smtClean="0"/>
              <a:t>    $1,620</a:t>
            </a:r>
          </a:p>
          <a:p>
            <a:pPr algn="r"/>
            <a:r>
              <a:rPr lang="en-US" dirty="0" smtClean="0"/>
              <a:t>$141,160</a:t>
            </a:r>
          </a:p>
          <a:p>
            <a:pPr algn="r"/>
            <a:endParaRPr lang="en-US" dirty="0" smtClean="0"/>
          </a:p>
          <a:p>
            <a:pPr algn="r"/>
            <a:endParaRPr lang="en-US" dirty="0" smtClean="0"/>
          </a:p>
          <a:p>
            <a:pPr algn="r"/>
            <a:r>
              <a:rPr lang="en-US" dirty="0" smtClean="0"/>
              <a:t>$91,120</a:t>
            </a:r>
            <a:endParaRPr lang="en-US" dirty="0"/>
          </a:p>
        </p:txBody>
      </p:sp>
      <p:sp>
        <p:nvSpPr>
          <p:cNvPr id="5" name="TextBox 4"/>
          <p:cNvSpPr txBox="1"/>
          <p:nvPr/>
        </p:nvSpPr>
        <p:spPr>
          <a:xfrm>
            <a:off x="4538011" y="2105977"/>
            <a:ext cx="1176989" cy="2031325"/>
          </a:xfrm>
          <a:prstGeom prst="rect">
            <a:avLst/>
          </a:prstGeom>
          <a:noFill/>
        </p:spPr>
        <p:txBody>
          <a:bodyPr wrap="none" rtlCol="0">
            <a:spAutoFit/>
          </a:bodyPr>
          <a:lstStyle/>
          <a:p>
            <a:pPr algn="r"/>
            <a:r>
              <a:rPr lang="en-US" dirty="0" smtClean="0"/>
              <a:t>$113,500</a:t>
            </a:r>
          </a:p>
          <a:p>
            <a:pPr algn="r"/>
            <a:r>
              <a:rPr lang="en-US" dirty="0" smtClean="0"/>
              <a:t>$147,740</a:t>
            </a:r>
          </a:p>
          <a:p>
            <a:pPr algn="r"/>
            <a:r>
              <a:rPr lang="en-US" u="sng" dirty="0" smtClean="0"/>
              <a:t>   $13,260</a:t>
            </a:r>
          </a:p>
          <a:p>
            <a:pPr algn="r"/>
            <a:r>
              <a:rPr lang="en-US" dirty="0" smtClean="0"/>
              <a:t>$274,500</a:t>
            </a:r>
          </a:p>
          <a:p>
            <a:pPr algn="r"/>
            <a:r>
              <a:rPr lang="en-US" dirty="0" smtClean="0"/>
              <a:t>+$133,340</a:t>
            </a:r>
          </a:p>
          <a:p>
            <a:pPr algn="r"/>
            <a:endParaRPr lang="en-US" dirty="0" smtClean="0"/>
          </a:p>
          <a:p>
            <a:pPr algn="r"/>
            <a:r>
              <a:rPr lang="en-US" dirty="0" smtClean="0"/>
              <a:t>+$183,380</a:t>
            </a:r>
          </a:p>
        </p:txBody>
      </p:sp>
      <p:sp>
        <p:nvSpPr>
          <p:cNvPr id="6" name="TextBox 5"/>
          <p:cNvSpPr txBox="1"/>
          <p:nvPr/>
        </p:nvSpPr>
        <p:spPr>
          <a:xfrm>
            <a:off x="6443011" y="2087106"/>
            <a:ext cx="1176989" cy="2031325"/>
          </a:xfrm>
          <a:prstGeom prst="rect">
            <a:avLst/>
          </a:prstGeom>
          <a:noFill/>
        </p:spPr>
        <p:txBody>
          <a:bodyPr wrap="none" rtlCol="0">
            <a:spAutoFit/>
          </a:bodyPr>
          <a:lstStyle/>
          <a:p>
            <a:pPr algn="r"/>
            <a:r>
              <a:rPr lang="en-US" dirty="0" smtClean="0"/>
              <a:t>$111,500</a:t>
            </a:r>
          </a:p>
          <a:p>
            <a:pPr algn="r"/>
            <a:r>
              <a:rPr lang="en-US" dirty="0" smtClean="0"/>
              <a:t>$150,660</a:t>
            </a:r>
          </a:p>
          <a:p>
            <a:pPr algn="r"/>
            <a:r>
              <a:rPr lang="en-US" u="sng" dirty="0" smtClean="0"/>
              <a:t>    $8,700</a:t>
            </a:r>
          </a:p>
          <a:p>
            <a:pPr algn="r"/>
            <a:r>
              <a:rPr lang="en-US" dirty="0" smtClean="0"/>
              <a:t>$270,860</a:t>
            </a:r>
          </a:p>
          <a:p>
            <a:pPr algn="r"/>
            <a:r>
              <a:rPr lang="en-US" dirty="0" smtClean="0"/>
              <a:t>+$129,700</a:t>
            </a:r>
          </a:p>
          <a:p>
            <a:pPr algn="r"/>
            <a:endParaRPr lang="en-US" dirty="0" smtClean="0"/>
          </a:p>
          <a:p>
            <a:pPr algn="r"/>
            <a:r>
              <a:rPr lang="en-US" dirty="0" smtClean="0"/>
              <a:t>$179,740</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87364" y="228600"/>
            <a:ext cx="4169283"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#5 - Convenience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609600" y="1371600"/>
            <a:ext cx="8077200" cy="5262979"/>
          </a:xfrm>
          <a:prstGeom prst="rect">
            <a:avLst/>
          </a:prstGeom>
          <a:noFill/>
        </p:spPr>
        <p:txBody>
          <a:bodyPr wrap="square" rtlCol="0">
            <a:spAutoFit/>
          </a:bodyPr>
          <a:lstStyle/>
          <a:p>
            <a:r>
              <a:rPr lang="en-US" sz="2400" b="1" dirty="0" smtClean="0"/>
              <a:t>The major convenience is that all of your maintenance parts are available at local automotive parts stores 14 hours a day Monday through Saturday and 10 hours on Sunday. Some parts are available 24/7 at Wal-Mart. All of this convenience is usually within a short drive of home, or any airport if needed.</a:t>
            </a:r>
          </a:p>
          <a:p>
            <a:endParaRPr lang="en-US" sz="2400" b="1" dirty="0" smtClean="0"/>
          </a:p>
          <a:p>
            <a:r>
              <a:rPr lang="en-US" sz="2400" b="1" dirty="0" smtClean="0"/>
              <a:t>If you are lucky enough to have an aircraft parts supplier in your area they usually are open 8am to 5 pm Monday through Friday. You better call first to make sure they have what you need, if not be ready to wait several days, and be ready to pay top price. Or you could get better prices by ordering the parts you need online and then wait several days for it to be delivered directly to you. If you are stuck away from home both the inconveniences and costs go way up.</a:t>
            </a:r>
            <a:endParaRPr 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49657" y="228600"/>
            <a:ext cx="4044697"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#6 - Smoothness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304800" y="1371600"/>
            <a:ext cx="8534400" cy="4893647"/>
          </a:xfrm>
          <a:prstGeom prst="rect">
            <a:avLst/>
          </a:prstGeom>
          <a:noFill/>
        </p:spPr>
        <p:txBody>
          <a:bodyPr wrap="square" rtlCol="0">
            <a:spAutoFit/>
          </a:bodyPr>
          <a:lstStyle/>
          <a:p>
            <a:r>
              <a:rPr lang="en-US" sz="2400" b="1" dirty="0" smtClean="0"/>
              <a:t>Most modern car engines are internally balanced to operate as smooth as possible in the family car. The Generation IV and V series of LS engines updated the cylinder firing order as well. Modern automotive fuel injection intake manifolds have equal length runners along with individual injectors at each intake valve guaranteeing a consistent fuel/air mixture to each cylinder for a smoother running engine. This also makes for a quieter engine.</a:t>
            </a:r>
          </a:p>
          <a:p>
            <a:endParaRPr lang="en-US" sz="2400" b="1" dirty="0"/>
          </a:p>
          <a:p>
            <a:r>
              <a:rPr lang="en-US" sz="2400" b="1" dirty="0" smtClean="0"/>
              <a:t>All this smoothness and less noise reduces fatigue on the airframe, components, and the occupants.</a:t>
            </a:r>
          </a:p>
          <a:p>
            <a:endParaRPr lang="en-US" sz="2400" b="1" dirty="0"/>
          </a:p>
          <a:p>
            <a:r>
              <a:rPr lang="en-US" sz="2400" b="1" dirty="0" smtClean="0"/>
              <a:t>Car manufacturers know that Momma doesn’t like anything less than smooth and quiet, or their sales figures will drop.</a:t>
            </a:r>
            <a:endParaRPr lang="en-US"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PS Index.jpeg"/>
          <p:cNvPicPr>
            <a:picLocks noChangeAspect="1"/>
          </p:cNvPicPr>
          <p:nvPr/>
        </p:nvPicPr>
        <p:blipFill>
          <a:blip r:embed="rId2" cstate="print"/>
          <a:stretch>
            <a:fillRect/>
          </a:stretch>
        </p:blipFill>
        <p:spPr>
          <a:xfrm>
            <a:off x="2133600" y="667661"/>
            <a:ext cx="4800600" cy="6190340"/>
          </a:xfrm>
          <a:prstGeom prst="rect">
            <a:avLst/>
          </a:prstGeom>
        </p:spPr>
      </p:pic>
      <p:sp>
        <p:nvSpPr>
          <p:cNvPr id="3" name="Title 1"/>
          <p:cNvSpPr txBox="1">
            <a:spLocks/>
          </p:cNvSpPr>
          <p:nvPr/>
        </p:nvSpPr>
        <p:spPr>
          <a:xfrm>
            <a:off x="914400" y="0"/>
            <a:ext cx="7313669"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Harmonic Balancing Standards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7452" y="228600"/>
            <a:ext cx="8749126" cy="1200329"/>
          </a:xfrm>
          <a:prstGeom prst="rect">
            <a:avLst/>
          </a:prstGeom>
        </p:spPr>
        <p:txBody>
          <a:bodyPr wrap="none">
            <a:spAutoFit/>
          </a:bodyPr>
          <a:lstStyle/>
          <a:p>
            <a:pPr lvl="0" algn="ctr">
              <a:spcBef>
                <a:spcPct val="0"/>
              </a:spcBef>
              <a:defRPr/>
            </a:pPr>
            <a:r>
              <a:rPr lang="en-US" sz="4400" b="1" dirty="0" smtClean="0"/>
              <a:t>Harmonic Survey</a:t>
            </a:r>
          </a:p>
          <a:p>
            <a:pPr lvl="0" algn="ctr">
              <a:spcBef>
                <a:spcPct val="0"/>
              </a:spcBef>
              <a:defRPr/>
            </a:pPr>
            <a:r>
              <a:rPr lang="en-US" sz="2800" b="1" dirty="0" smtClean="0">
                <a:latin typeface="+mj-lt"/>
                <a:ea typeface="+mj-ea"/>
                <a:cs typeface="+mj-cs"/>
              </a:rPr>
              <a:t>Unique Issues of Balancing a V8 with an Automatic Clutch</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762000" y="1600200"/>
            <a:ext cx="7848600" cy="4616648"/>
          </a:xfrm>
          <a:prstGeom prst="rect">
            <a:avLst/>
          </a:prstGeom>
          <a:noFill/>
        </p:spPr>
        <p:txBody>
          <a:bodyPr wrap="square" rtlCol="0">
            <a:spAutoFit/>
          </a:bodyPr>
          <a:lstStyle/>
          <a:p>
            <a:pPr marL="342900" indent="-342900">
              <a:buFont typeface="+mj-lt"/>
              <a:buAutoNum type="arabicPeriod"/>
            </a:pPr>
            <a:r>
              <a:rPr lang="en-US" dirty="0" smtClean="0"/>
              <a:t>Currently all dynamic balancing systems are based on horizontally opposed engines. They ignore out all horizontal vibrations and balance based on vibrations in the vertical plane.</a:t>
            </a:r>
          </a:p>
          <a:p>
            <a:pPr marL="342900" indent="-342900">
              <a:buFont typeface="+mj-lt"/>
              <a:buAutoNum type="arabicPeriod"/>
            </a:pPr>
            <a:r>
              <a:rPr lang="en-US" dirty="0" smtClean="0"/>
              <a:t>A V8 engine configuration creates vibrations in between both planes making difficult to isolate the engine from the propeller.</a:t>
            </a:r>
          </a:p>
          <a:p>
            <a:pPr marL="342900" indent="-342900">
              <a:buFont typeface="+mj-lt"/>
              <a:buAutoNum type="arabicPeriod"/>
            </a:pPr>
            <a:r>
              <a:rPr lang="en-US" dirty="0" smtClean="0"/>
              <a:t>The propeller is always reconnecting to the crankshaft at a different angle rather than being bolted in a fixed clocked position.</a:t>
            </a:r>
          </a:p>
          <a:p>
            <a:pPr marL="342900" indent="-342900"/>
            <a:endParaRPr lang="en-US" dirty="0" smtClean="0"/>
          </a:p>
          <a:p>
            <a:pPr marL="342900" indent="-342900"/>
            <a:r>
              <a:rPr lang="en-US" sz="2400" b="1" dirty="0" smtClean="0"/>
              <a:t>SOLUTION</a:t>
            </a:r>
          </a:p>
          <a:p>
            <a:pPr marL="342900" indent="-342900">
              <a:buFont typeface="+mj-lt"/>
              <a:buAutoNum type="arabicPeriod"/>
            </a:pPr>
            <a:r>
              <a:rPr lang="en-US" dirty="0" smtClean="0"/>
              <a:t>Dynamically </a:t>
            </a:r>
            <a:r>
              <a:rPr lang="en-US" dirty="0" smtClean="0"/>
              <a:t>balancing the flywheel and pressure plate assembly prior to balancing the propeller removed all “wandering” inputs to the propeller balancing sensor.</a:t>
            </a:r>
          </a:p>
          <a:p>
            <a:pPr marL="342900" indent="-342900">
              <a:buFont typeface="+mj-lt"/>
              <a:buAutoNum type="arabicPeriod"/>
            </a:pPr>
            <a:r>
              <a:rPr lang="en-US" dirty="0" smtClean="0"/>
              <a:t>The ACES 2020 balancing system was then able to “learn” and adjusted it’s calculations over 6 balancing runs resulting in a 0.03 IPS balance with temporary weights, and 0.06 IPS with permanent weights. Anything less than 0.07 IPS is considered good and the ACES system stops calculating corrections.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12550" y="228600"/>
            <a:ext cx="7518918" cy="769441"/>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7 Old Arguments That Don’t Fly</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457200" y="1483816"/>
            <a:ext cx="8305800" cy="4770537"/>
          </a:xfrm>
          <a:prstGeom prst="rect">
            <a:avLst/>
          </a:prstGeom>
          <a:noFill/>
        </p:spPr>
        <p:txBody>
          <a:bodyPr wrap="square" rtlCol="0">
            <a:spAutoFit/>
          </a:bodyPr>
          <a:lstStyle/>
          <a:p>
            <a:r>
              <a:rPr lang="en-US" sz="2800" b="1" dirty="0" smtClean="0"/>
              <a:t>There are several old arguments against automotive conversions that just don’t fly anymore. </a:t>
            </a:r>
          </a:p>
          <a:p>
            <a:endParaRPr lang="en-US" sz="2400" b="1" dirty="0" smtClean="0"/>
          </a:p>
          <a:p>
            <a:pPr marL="457200" indent="-457200">
              <a:buAutoNum type="arabicParenR"/>
            </a:pPr>
            <a:r>
              <a:rPr lang="en-US" sz="2800" b="1" dirty="0" smtClean="0"/>
              <a:t>An aircraft engine is a purpose built engine that is better than any automotive engine could be.   –   </a:t>
            </a:r>
            <a:r>
              <a:rPr lang="en-US" sz="2400" dirty="0" smtClean="0"/>
              <a:t>That was very true of most automotive engines up through the late 70’s and early80’s. After that advances in fuel and ignition systems along with lighter all aluminum engines eclipsed the technology of aircraft engines. There are automotive engines that are not good candidates for aircraft use. Those automotive engines that are good candidates can be superior to aircraft engines in many ways.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5395" y="228600"/>
            <a:ext cx="5933227" cy="1200329"/>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Harmonic Survey Testing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Auto PSRU’s Test Stand</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Test Stand Starboard.jpg"/>
          <p:cNvPicPr>
            <a:picLocks noChangeAspect="1"/>
          </p:cNvPicPr>
          <p:nvPr/>
        </p:nvPicPr>
        <p:blipFill>
          <a:blip r:embed="rId2" cstate="print"/>
          <a:stretch>
            <a:fillRect/>
          </a:stretch>
        </p:blipFill>
        <p:spPr>
          <a:xfrm>
            <a:off x="228601" y="2209800"/>
            <a:ext cx="4280468" cy="3124200"/>
          </a:xfrm>
          <a:prstGeom prst="rect">
            <a:avLst/>
          </a:prstGeom>
        </p:spPr>
      </p:pic>
      <p:pic>
        <p:nvPicPr>
          <p:cNvPr id="6" name="Picture 5" descr="Test Stand Port.jpg"/>
          <p:cNvPicPr>
            <a:picLocks noChangeAspect="1"/>
          </p:cNvPicPr>
          <p:nvPr/>
        </p:nvPicPr>
        <p:blipFill>
          <a:blip r:embed="rId3" cstate="print"/>
          <a:stretch>
            <a:fillRect/>
          </a:stretch>
        </p:blipFill>
        <p:spPr>
          <a:xfrm>
            <a:off x="4648200" y="3733800"/>
            <a:ext cx="4267200" cy="267244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8341" y="228600"/>
            <a:ext cx="7607339" cy="1200329"/>
          </a:xfrm>
          <a:prstGeom prst="rect">
            <a:avLst/>
          </a:prstGeom>
        </p:spPr>
        <p:txBody>
          <a:bodyPr wrap="none">
            <a:spAutoFit/>
          </a:bodyPr>
          <a:lstStyle/>
          <a:p>
            <a:pPr lvl="0" algn="ctr">
              <a:spcBef>
                <a:spcPct val="0"/>
              </a:spcBef>
              <a:defRPr/>
            </a:pPr>
            <a:r>
              <a:rPr lang="en-US" sz="4400" b="1" dirty="0" smtClean="0"/>
              <a:t>Harmonic Survey</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LS V8 With Unbalanced Flywheel &amp; Pressure Plate</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Spectrum Data.jpeg"/>
          <p:cNvPicPr>
            <a:picLocks noChangeAspect="1"/>
          </p:cNvPicPr>
          <p:nvPr/>
        </p:nvPicPr>
        <p:blipFill>
          <a:blip r:embed="rId2" cstate="print"/>
          <a:stretch>
            <a:fillRect/>
          </a:stretch>
        </p:blipFill>
        <p:spPr>
          <a:xfrm>
            <a:off x="1219200" y="1518512"/>
            <a:ext cx="6724652" cy="4653688"/>
          </a:xfrm>
          <a:prstGeom prst="rect">
            <a:avLst/>
          </a:prstGeom>
        </p:spPr>
      </p:pic>
      <p:cxnSp>
        <p:nvCxnSpPr>
          <p:cNvPr id="9" name="Straight Arrow Connector 8"/>
          <p:cNvCxnSpPr/>
          <p:nvPr/>
        </p:nvCxnSpPr>
        <p:spPr>
          <a:xfrm flipV="1">
            <a:off x="3400425" y="5410200"/>
            <a:ext cx="0" cy="304800"/>
          </a:xfrm>
          <a:prstGeom prst="straightConnector1">
            <a:avLst/>
          </a:prstGeom>
          <a:ln w="127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02775" y="5791200"/>
            <a:ext cx="1219200" cy="646331"/>
          </a:xfrm>
          <a:prstGeom prst="rect">
            <a:avLst/>
          </a:prstGeom>
          <a:noFill/>
        </p:spPr>
        <p:txBody>
          <a:bodyPr wrap="square" rtlCol="0">
            <a:spAutoFit/>
          </a:bodyPr>
          <a:lstStyle/>
          <a:p>
            <a:pPr algn="ctr"/>
            <a:r>
              <a:rPr lang="en-US" dirty="0" smtClean="0">
                <a:solidFill>
                  <a:srgbClr val="FF0000"/>
                </a:solidFill>
              </a:rPr>
              <a:t>Primary</a:t>
            </a:r>
          </a:p>
          <a:p>
            <a:pPr algn="ctr"/>
            <a:r>
              <a:rPr lang="en-US" dirty="0" smtClean="0">
                <a:solidFill>
                  <a:srgbClr val="FF0000"/>
                </a:solidFill>
              </a:rPr>
              <a:t>Harmonic</a:t>
            </a:r>
            <a:endParaRPr lang="en-US" dirty="0">
              <a:solidFill>
                <a:srgbClr val="FF0000"/>
              </a:solidFill>
            </a:endParaRPr>
          </a:p>
        </p:txBody>
      </p:sp>
      <p:sp>
        <p:nvSpPr>
          <p:cNvPr id="14" name="TextBox 13"/>
          <p:cNvSpPr txBox="1"/>
          <p:nvPr/>
        </p:nvSpPr>
        <p:spPr>
          <a:xfrm>
            <a:off x="4191000" y="5791200"/>
            <a:ext cx="1219200" cy="646331"/>
          </a:xfrm>
          <a:prstGeom prst="rect">
            <a:avLst/>
          </a:prstGeom>
          <a:noFill/>
        </p:spPr>
        <p:txBody>
          <a:bodyPr wrap="square" rtlCol="0">
            <a:spAutoFit/>
          </a:bodyPr>
          <a:lstStyle/>
          <a:p>
            <a:pPr algn="ctr"/>
            <a:r>
              <a:rPr lang="en-US" dirty="0" smtClean="0">
                <a:solidFill>
                  <a:srgbClr val="00B050"/>
                </a:solidFill>
              </a:rPr>
              <a:t>2</a:t>
            </a:r>
            <a:r>
              <a:rPr lang="en-US" baseline="30000" dirty="0" smtClean="0">
                <a:solidFill>
                  <a:srgbClr val="00B050"/>
                </a:solidFill>
              </a:rPr>
              <a:t>nd</a:t>
            </a:r>
            <a:r>
              <a:rPr lang="en-US" dirty="0" smtClean="0">
                <a:solidFill>
                  <a:srgbClr val="00B050"/>
                </a:solidFill>
              </a:rPr>
              <a:t>  Order</a:t>
            </a:r>
          </a:p>
          <a:p>
            <a:pPr algn="ctr"/>
            <a:r>
              <a:rPr lang="en-US" dirty="0" smtClean="0">
                <a:solidFill>
                  <a:srgbClr val="00B050"/>
                </a:solidFill>
              </a:rPr>
              <a:t>Harmonic</a:t>
            </a:r>
            <a:endParaRPr lang="en-US" dirty="0">
              <a:solidFill>
                <a:srgbClr val="00B050"/>
              </a:solidFill>
            </a:endParaRPr>
          </a:p>
        </p:txBody>
      </p:sp>
      <p:sp>
        <p:nvSpPr>
          <p:cNvPr id="15" name="TextBox 14"/>
          <p:cNvSpPr txBox="1"/>
          <p:nvPr/>
        </p:nvSpPr>
        <p:spPr>
          <a:xfrm>
            <a:off x="5715000" y="5830669"/>
            <a:ext cx="1219200" cy="646331"/>
          </a:xfrm>
          <a:prstGeom prst="rect">
            <a:avLst/>
          </a:prstGeom>
          <a:noFill/>
        </p:spPr>
        <p:txBody>
          <a:bodyPr wrap="square" rtlCol="0">
            <a:spAutoFit/>
          </a:bodyPr>
          <a:lstStyle/>
          <a:p>
            <a:pPr algn="ctr"/>
            <a:r>
              <a:rPr lang="en-US" dirty="0" smtClean="0">
                <a:solidFill>
                  <a:srgbClr val="0070C0"/>
                </a:solidFill>
              </a:rPr>
              <a:t>3</a:t>
            </a:r>
            <a:r>
              <a:rPr lang="en-US" baseline="30000" dirty="0" smtClean="0">
                <a:solidFill>
                  <a:srgbClr val="0070C0"/>
                </a:solidFill>
              </a:rPr>
              <a:t>rd</a:t>
            </a:r>
            <a:r>
              <a:rPr lang="en-US" dirty="0" smtClean="0">
                <a:solidFill>
                  <a:srgbClr val="0070C0"/>
                </a:solidFill>
              </a:rPr>
              <a:t>  Order</a:t>
            </a:r>
          </a:p>
          <a:p>
            <a:pPr algn="ctr"/>
            <a:r>
              <a:rPr lang="en-US" dirty="0" smtClean="0">
                <a:solidFill>
                  <a:srgbClr val="0070C0"/>
                </a:solidFill>
              </a:rPr>
              <a:t>Harmonic</a:t>
            </a:r>
            <a:endParaRPr lang="en-US" dirty="0">
              <a:solidFill>
                <a:srgbClr val="0070C0"/>
              </a:solidFill>
            </a:endParaRPr>
          </a:p>
        </p:txBody>
      </p:sp>
      <p:sp>
        <p:nvSpPr>
          <p:cNvPr id="16" name="TextBox 15"/>
          <p:cNvSpPr txBox="1"/>
          <p:nvPr/>
        </p:nvSpPr>
        <p:spPr>
          <a:xfrm>
            <a:off x="2971800" y="3657600"/>
            <a:ext cx="1091966" cy="646331"/>
          </a:xfrm>
          <a:prstGeom prst="rect">
            <a:avLst/>
          </a:prstGeom>
          <a:noFill/>
        </p:spPr>
        <p:txBody>
          <a:bodyPr wrap="none" rtlCol="0">
            <a:spAutoFit/>
          </a:bodyPr>
          <a:lstStyle/>
          <a:p>
            <a:pPr algn="ctr"/>
            <a:r>
              <a:rPr lang="en-US" dirty="0" smtClean="0">
                <a:solidFill>
                  <a:srgbClr val="FF0000"/>
                </a:solidFill>
              </a:rPr>
              <a:t>2475 rpm</a:t>
            </a:r>
          </a:p>
          <a:p>
            <a:pPr algn="ctr"/>
            <a:r>
              <a:rPr lang="en-US" dirty="0" smtClean="0">
                <a:solidFill>
                  <a:srgbClr val="FF0000"/>
                </a:solidFill>
              </a:rPr>
              <a:t>0.397 IPS</a:t>
            </a:r>
            <a:endParaRPr lang="en-US" dirty="0">
              <a:solidFill>
                <a:srgbClr val="FF0000"/>
              </a:solidFill>
            </a:endParaRPr>
          </a:p>
        </p:txBody>
      </p:sp>
      <p:sp>
        <p:nvSpPr>
          <p:cNvPr id="17" name="TextBox 16"/>
          <p:cNvSpPr txBox="1"/>
          <p:nvPr/>
        </p:nvSpPr>
        <p:spPr>
          <a:xfrm>
            <a:off x="4267200" y="4154269"/>
            <a:ext cx="1091967" cy="646331"/>
          </a:xfrm>
          <a:prstGeom prst="rect">
            <a:avLst/>
          </a:prstGeom>
          <a:noFill/>
        </p:spPr>
        <p:txBody>
          <a:bodyPr wrap="none" rtlCol="0">
            <a:spAutoFit/>
          </a:bodyPr>
          <a:lstStyle/>
          <a:p>
            <a:pPr algn="ctr"/>
            <a:r>
              <a:rPr lang="en-US" dirty="0" smtClean="0">
                <a:solidFill>
                  <a:srgbClr val="00B050"/>
                </a:solidFill>
              </a:rPr>
              <a:t>4950 rpm</a:t>
            </a:r>
          </a:p>
          <a:p>
            <a:pPr algn="ctr"/>
            <a:r>
              <a:rPr lang="en-US" dirty="0" smtClean="0">
                <a:solidFill>
                  <a:srgbClr val="00B050"/>
                </a:solidFill>
              </a:rPr>
              <a:t>0.081 IPS</a:t>
            </a:r>
            <a:endParaRPr lang="en-US" dirty="0">
              <a:solidFill>
                <a:srgbClr val="00B050"/>
              </a:solidFill>
            </a:endParaRPr>
          </a:p>
        </p:txBody>
      </p:sp>
      <p:sp>
        <p:nvSpPr>
          <p:cNvPr id="18" name="TextBox 17"/>
          <p:cNvSpPr txBox="1"/>
          <p:nvPr/>
        </p:nvSpPr>
        <p:spPr>
          <a:xfrm>
            <a:off x="5715000" y="4114800"/>
            <a:ext cx="1091966" cy="646331"/>
          </a:xfrm>
          <a:prstGeom prst="rect">
            <a:avLst/>
          </a:prstGeom>
          <a:noFill/>
        </p:spPr>
        <p:txBody>
          <a:bodyPr wrap="none" rtlCol="0">
            <a:spAutoFit/>
          </a:bodyPr>
          <a:lstStyle/>
          <a:p>
            <a:pPr algn="ctr"/>
            <a:r>
              <a:rPr lang="en-US" dirty="0" smtClean="0">
                <a:solidFill>
                  <a:srgbClr val="0070C0"/>
                </a:solidFill>
              </a:rPr>
              <a:t>7425 rpm</a:t>
            </a:r>
          </a:p>
          <a:p>
            <a:pPr algn="ctr"/>
            <a:r>
              <a:rPr lang="en-US" dirty="0" smtClean="0">
                <a:solidFill>
                  <a:srgbClr val="0070C0"/>
                </a:solidFill>
              </a:rPr>
              <a:t>0.122 IPS</a:t>
            </a:r>
            <a:endParaRPr lang="en-US" dirty="0">
              <a:solidFill>
                <a:srgbClr val="0070C0"/>
              </a:solidFill>
            </a:endParaRPr>
          </a:p>
        </p:txBody>
      </p:sp>
      <p:sp>
        <p:nvSpPr>
          <p:cNvPr id="19" name="TextBox 18"/>
          <p:cNvSpPr txBox="1"/>
          <p:nvPr/>
        </p:nvSpPr>
        <p:spPr>
          <a:xfrm>
            <a:off x="19151" y="6324600"/>
            <a:ext cx="9105699" cy="369332"/>
          </a:xfrm>
          <a:prstGeom prst="rect">
            <a:avLst/>
          </a:prstGeom>
          <a:noFill/>
        </p:spPr>
        <p:txBody>
          <a:bodyPr wrap="none" rtlCol="0">
            <a:spAutoFit/>
          </a:bodyPr>
          <a:lstStyle/>
          <a:p>
            <a:pPr algn="ctr"/>
            <a:r>
              <a:rPr lang="en-US" dirty="0" smtClean="0"/>
              <a:t>RPM’s are multiples of 2475 and divisible by 3 indicates the 3 bladed propeller is out of balance</a:t>
            </a:r>
            <a:endParaRPr lang="en-US" dirty="0"/>
          </a:p>
        </p:txBody>
      </p:sp>
      <p:cxnSp>
        <p:nvCxnSpPr>
          <p:cNvPr id="33" name="Straight Arrow Connector 32"/>
          <p:cNvCxnSpPr/>
          <p:nvPr/>
        </p:nvCxnSpPr>
        <p:spPr>
          <a:xfrm flipV="1">
            <a:off x="4852993" y="5410200"/>
            <a:ext cx="0" cy="304800"/>
          </a:xfrm>
          <a:prstGeom prst="straightConnector1">
            <a:avLst/>
          </a:prstGeom>
          <a:ln w="12700">
            <a:solidFill>
              <a:srgbClr val="00B05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310311" y="5410200"/>
            <a:ext cx="0" cy="304800"/>
          </a:xfrm>
          <a:prstGeom prst="straightConnector1">
            <a:avLst/>
          </a:prstGeom>
          <a:ln w="12700">
            <a:solidFill>
              <a:srgbClr val="0070C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409" y="228600"/>
            <a:ext cx="9091208" cy="1200329"/>
          </a:xfrm>
          <a:prstGeom prst="rect">
            <a:avLst/>
          </a:prstGeom>
        </p:spPr>
        <p:txBody>
          <a:bodyPr wrap="none">
            <a:spAutoFit/>
          </a:bodyPr>
          <a:lstStyle/>
          <a:p>
            <a:pPr lvl="0" algn="ctr">
              <a:spcBef>
                <a:spcPct val="0"/>
              </a:spcBef>
              <a:defRPr/>
            </a:pPr>
            <a:r>
              <a:rPr lang="en-US" sz="4400" b="1" dirty="0" smtClean="0"/>
              <a:t>Harmonic Survey</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LS V8 With Dynamically Balanced Flywheel &amp; Pressure Plate</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925891" y="6260068"/>
            <a:ext cx="7292254" cy="369332"/>
          </a:xfrm>
          <a:prstGeom prst="rect">
            <a:avLst/>
          </a:prstGeom>
          <a:noFill/>
        </p:spPr>
        <p:txBody>
          <a:bodyPr wrap="none" rtlCol="0">
            <a:spAutoFit/>
          </a:bodyPr>
          <a:lstStyle/>
          <a:p>
            <a:pPr algn="ctr"/>
            <a:r>
              <a:rPr lang="en-US" dirty="0" smtClean="0"/>
              <a:t>All spikes are greatly reduced making it much easier to balance the propeller</a:t>
            </a:r>
            <a:endParaRPr lang="en-US" dirty="0"/>
          </a:p>
        </p:txBody>
      </p:sp>
      <p:pic>
        <p:nvPicPr>
          <p:cNvPr id="5" name="Picture 4" descr="Stuart Davis Spectrum Survey 6-29 618PM.jpeg"/>
          <p:cNvPicPr>
            <a:picLocks noChangeAspect="1"/>
          </p:cNvPicPr>
          <p:nvPr/>
        </p:nvPicPr>
        <p:blipFill>
          <a:blip r:embed="rId2" cstate="print"/>
          <a:stretch>
            <a:fillRect/>
          </a:stretch>
        </p:blipFill>
        <p:spPr>
          <a:xfrm>
            <a:off x="990600" y="1560576"/>
            <a:ext cx="7140979" cy="476402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73674" y="228600"/>
            <a:ext cx="6396688" cy="1200329"/>
          </a:xfrm>
          <a:prstGeom prst="rect">
            <a:avLst/>
          </a:prstGeom>
        </p:spPr>
        <p:txBody>
          <a:bodyPr wrap="none">
            <a:spAutoFit/>
          </a:bodyPr>
          <a:lstStyle/>
          <a:p>
            <a:pPr lvl="0" algn="ctr">
              <a:spcBef>
                <a:spcPct val="0"/>
              </a:spcBef>
              <a:defRPr/>
            </a:pPr>
            <a:r>
              <a:rPr lang="en-US" sz="4400" b="1" dirty="0" smtClean="0"/>
              <a:t>Harmonic Survey</a:t>
            </a:r>
          </a:p>
          <a:p>
            <a:pPr lvl="0" algn="ctr">
              <a:spcBef>
                <a:spcPct val="0"/>
              </a:spcBef>
              <a:defRPr/>
            </a:pPr>
            <a:r>
              <a:rPr lang="en-US" sz="2800" b="1" dirty="0" smtClean="0">
                <a:latin typeface="+mj-lt"/>
                <a:ea typeface="+mj-ea"/>
                <a:cs typeface="+mj-cs"/>
              </a:rPr>
              <a:t>After Dynamically Balancing the Propeller</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Stuart Davis Spectrum Survey 6-29 441PM.jpeg"/>
          <p:cNvPicPr>
            <a:picLocks noChangeAspect="1"/>
          </p:cNvPicPr>
          <p:nvPr/>
        </p:nvPicPr>
        <p:blipFill>
          <a:blip r:embed="rId2" cstate="print"/>
          <a:stretch>
            <a:fillRect/>
          </a:stretch>
        </p:blipFill>
        <p:spPr>
          <a:xfrm>
            <a:off x="762000" y="1524000"/>
            <a:ext cx="7355758" cy="4800600"/>
          </a:xfrm>
          <a:prstGeom prst="rect">
            <a:avLst/>
          </a:prstGeom>
        </p:spPr>
      </p:pic>
      <p:sp>
        <p:nvSpPr>
          <p:cNvPr id="5" name="TextBox 4"/>
          <p:cNvSpPr txBox="1"/>
          <p:nvPr/>
        </p:nvSpPr>
        <p:spPr>
          <a:xfrm>
            <a:off x="2120074" y="6260068"/>
            <a:ext cx="4903907" cy="369332"/>
          </a:xfrm>
          <a:prstGeom prst="rect">
            <a:avLst/>
          </a:prstGeom>
          <a:noFill/>
        </p:spPr>
        <p:txBody>
          <a:bodyPr wrap="none" rtlCol="0">
            <a:spAutoFit/>
          </a:bodyPr>
          <a:lstStyle/>
          <a:p>
            <a:pPr algn="ctr"/>
            <a:r>
              <a:rPr lang="en-US" dirty="0" smtClean="0"/>
              <a:t>Survey results after balancing propeller to .064 IPS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986" y="-33250"/>
            <a:ext cx="5021696" cy="1200329"/>
          </a:xfrm>
          <a:prstGeom prst="rect">
            <a:avLst/>
          </a:prstGeom>
        </p:spPr>
        <p:txBody>
          <a:bodyPr wrap="none">
            <a:spAutoFit/>
          </a:bodyPr>
          <a:lstStyle/>
          <a:p>
            <a:pPr lvl="0" algn="ctr">
              <a:spcBef>
                <a:spcPct val="0"/>
              </a:spcBef>
              <a:defRPr/>
            </a:pPr>
            <a:r>
              <a:rPr lang="en-US" sz="4400" b="1" dirty="0" smtClean="0"/>
              <a:t>Harmonic Survey</a:t>
            </a:r>
          </a:p>
          <a:p>
            <a:pPr lvl="0" algn="ctr">
              <a:spcBef>
                <a:spcPct val="0"/>
              </a:spcBef>
              <a:defRPr/>
            </a:pPr>
            <a:r>
              <a:rPr lang="en-US" sz="2800" b="1" dirty="0" smtClean="0">
                <a:latin typeface="+mj-lt"/>
                <a:ea typeface="+mj-ea"/>
                <a:cs typeface="+mj-cs"/>
              </a:rPr>
              <a:t>Typical IO-540 Prior to Balancing</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792709" y="6488668"/>
            <a:ext cx="7558672" cy="369332"/>
          </a:xfrm>
          <a:prstGeom prst="rect">
            <a:avLst/>
          </a:prstGeom>
          <a:noFill/>
        </p:spPr>
        <p:txBody>
          <a:bodyPr wrap="none" rtlCol="0">
            <a:spAutoFit/>
          </a:bodyPr>
          <a:lstStyle/>
          <a:p>
            <a:pPr algn="ctr"/>
            <a:r>
              <a:rPr lang="en-US" dirty="0" smtClean="0"/>
              <a:t>Note that the vertical scale is doubled. Harmonics are in 2075 RPM increments</a:t>
            </a:r>
            <a:endParaRPr lang="en-US" dirty="0"/>
          </a:p>
        </p:txBody>
      </p:sp>
      <p:grpSp>
        <p:nvGrpSpPr>
          <p:cNvPr id="13" name="Group 12"/>
          <p:cNvGrpSpPr/>
          <p:nvPr/>
        </p:nvGrpSpPr>
        <p:grpSpPr>
          <a:xfrm>
            <a:off x="1083425" y="1082040"/>
            <a:ext cx="6917575" cy="5471160"/>
            <a:chOff x="1083425" y="609600"/>
            <a:chExt cx="6934200" cy="5547360"/>
          </a:xfrm>
        </p:grpSpPr>
        <p:pic>
          <p:nvPicPr>
            <p:cNvPr id="4" name="Picture 3" descr="NTA spectrum.jpg"/>
            <p:cNvPicPr>
              <a:picLocks noChangeAspect="1"/>
            </p:cNvPicPr>
            <p:nvPr/>
          </p:nvPicPr>
          <p:blipFill>
            <a:blip r:embed="rId2" cstate="print"/>
            <a:stretch>
              <a:fillRect/>
            </a:stretch>
          </p:blipFill>
          <p:spPr>
            <a:xfrm>
              <a:off x="1083425" y="609600"/>
              <a:ext cx="6934200" cy="5547360"/>
            </a:xfrm>
            <a:prstGeom prst="rect">
              <a:avLst/>
            </a:prstGeom>
          </p:spPr>
        </p:pic>
        <p:grpSp>
          <p:nvGrpSpPr>
            <p:cNvPr id="12" name="Group 11"/>
            <p:cNvGrpSpPr/>
            <p:nvPr/>
          </p:nvGrpSpPr>
          <p:grpSpPr>
            <a:xfrm>
              <a:off x="2588203" y="2921925"/>
              <a:ext cx="2669597" cy="3043257"/>
              <a:chOff x="2588203" y="2921925"/>
              <a:chExt cx="2669597" cy="3043257"/>
            </a:xfrm>
          </p:grpSpPr>
          <p:sp>
            <p:nvSpPr>
              <p:cNvPr id="6" name="TextBox 5"/>
              <p:cNvSpPr txBox="1"/>
              <p:nvPr/>
            </p:nvSpPr>
            <p:spPr>
              <a:xfrm>
                <a:off x="2607425" y="5588925"/>
                <a:ext cx="652743" cy="369332"/>
              </a:xfrm>
              <a:prstGeom prst="rect">
                <a:avLst/>
              </a:prstGeom>
              <a:noFill/>
            </p:spPr>
            <p:txBody>
              <a:bodyPr wrap="none" rtlCol="0">
                <a:spAutoFit/>
              </a:bodyPr>
              <a:lstStyle/>
              <a:p>
                <a:r>
                  <a:rPr lang="en-US" b="1" dirty="0" smtClean="0">
                    <a:solidFill>
                      <a:srgbClr val="FF0000"/>
                    </a:solidFill>
                  </a:rPr>
                  <a:t>2075</a:t>
                </a:r>
                <a:endParaRPr lang="en-US" b="1" dirty="0">
                  <a:solidFill>
                    <a:srgbClr val="FF0000"/>
                  </a:solidFill>
                </a:endParaRPr>
              </a:p>
            </p:txBody>
          </p:sp>
          <p:sp>
            <p:nvSpPr>
              <p:cNvPr id="7" name="TextBox 6"/>
              <p:cNvSpPr txBox="1"/>
              <p:nvPr/>
            </p:nvSpPr>
            <p:spPr>
              <a:xfrm>
                <a:off x="3581400" y="5595850"/>
                <a:ext cx="652743" cy="369332"/>
              </a:xfrm>
              <a:prstGeom prst="rect">
                <a:avLst/>
              </a:prstGeom>
              <a:noFill/>
            </p:spPr>
            <p:txBody>
              <a:bodyPr wrap="none" rtlCol="0">
                <a:spAutoFit/>
              </a:bodyPr>
              <a:lstStyle/>
              <a:p>
                <a:r>
                  <a:rPr lang="en-US" b="1" dirty="0" smtClean="0">
                    <a:solidFill>
                      <a:srgbClr val="FF0000"/>
                    </a:solidFill>
                  </a:rPr>
                  <a:t>4150</a:t>
                </a:r>
                <a:endParaRPr lang="en-US" b="1" dirty="0">
                  <a:solidFill>
                    <a:srgbClr val="FF0000"/>
                  </a:solidFill>
                </a:endParaRPr>
              </a:p>
            </p:txBody>
          </p:sp>
          <p:sp>
            <p:nvSpPr>
              <p:cNvPr id="8" name="TextBox 7"/>
              <p:cNvSpPr txBox="1"/>
              <p:nvPr/>
            </p:nvSpPr>
            <p:spPr>
              <a:xfrm>
                <a:off x="4572000" y="5595850"/>
                <a:ext cx="652743" cy="369332"/>
              </a:xfrm>
              <a:prstGeom prst="rect">
                <a:avLst/>
              </a:prstGeom>
              <a:noFill/>
            </p:spPr>
            <p:txBody>
              <a:bodyPr wrap="none" rtlCol="0">
                <a:spAutoFit/>
              </a:bodyPr>
              <a:lstStyle/>
              <a:p>
                <a:r>
                  <a:rPr lang="en-US" b="1" dirty="0" smtClean="0">
                    <a:solidFill>
                      <a:srgbClr val="FF0000"/>
                    </a:solidFill>
                  </a:rPr>
                  <a:t>6225</a:t>
                </a:r>
                <a:endParaRPr lang="en-US" b="1" dirty="0">
                  <a:solidFill>
                    <a:srgbClr val="FF0000"/>
                  </a:solidFill>
                </a:endParaRPr>
              </a:p>
            </p:txBody>
          </p:sp>
          <p:sp>
            <p:nvSpPr>
              <p:cNvPr id="9" name="TextBox 8"/>
              <p:cNvSpPr txBox="1"/>
              <p:nvPr/>
            </p:nvSpPr>
            <p:spPr>
              <a:xfrm>
                <a:off x="2588203" y="3821668"/>
                <a:ext cx="713658" cy="369332"/>
              </a:xfrm>
              <a:prstGeom prst="rect">
                <a:avLst/>
              </a:prstGeom>
              <a:noFill/>
            </p:spPr>
            <p:txBody>
              <a:bodyPr wrap="none" rtlCol="0">
                <a:spAutoFit/>
              </a:bodyPr>
              <a:lstStyle/>
              <a:p>
                <a:pPr algn="ctr"/>
                <a:r>
                  <a:rPr lang="en-US" b="1" dirty="0" smtClean="0">
                    <a:solidFill>
                      <a:srgbClr val="FF0000"/>
                    </a:solidFill>
                  </a:rPr>
                  <a:t>0.470</a:t>
                </a:r>
              </a:p>
            </p:txBody>
          </p:sp>
          <p:sp>
            <p:nvSpPr>
              <p:cNvPr id="10" name="TextBox 9"/>
              <p:cNvSpPr txBox="1"/>
              <p:nvPr/>
            </p:nvSpPr>
            <p:spPr>
              <a:xfrm>
                <a:off x="3564775" y="4360025"/>
                <a:ext cx="713658" cy="369332"/>
              </a:xfrm>
              <a:prstGeom prst="rect">
                <a:avLst/>
              </a:prstGeom>
              <a:noFill/>
            </p:spPr>
            <p:txBody>
              <a:bodyPr wrap="none" rtlCol="0">
                <a:spAutoFit/>
              </a:bodyPr>
              <a:lstStyle/>
              <a:p>
                <a:pPr algn="ctr"/>
                <a:r>
                  <a:rPr lang="en-US" b="1" dirty="0" smtClean="0">
                    <a:solidFill>
                      <a:srgbClr val="FF0000"/>
                    </a:solidFill>
                  </a:rPr>
                  <a:t>0.235</a:t>
                </a:r>
              </a:p>
            </p:txBody>
          </p:sp>
          <p:sp>
            <p:nvSpPr>
              <p:cNvPr id="11" name="TextBox 10"/>
              <p:cNvSpPr txBox="1"/>
              <p:nvPr/>
            </p:nvSpPr>
            <p:spPr>
              <a:xfrm>
                <a:off x="4544142" y="2921925"/>
                <a:ext cx="713658" cy="369332"/>
              </a:xfrm>
              <a:prstGeom prst="rect">
                <a:avLst/>
              </a:prstGeom>
              <a:noFill/>
            </p:spPr>
            <p:txBody>
              <a:bodyPr wrap="none" rtlCol="0">
                <a:spAutoFit/>
              </a:bodyPr>
              <a:lstStyle/>
              <a:p>
                <a:pPr algn="ctr"/>
                <a:r>
                  <a:rPr lang="en-US" b="1" dirty="0" smtClean="0">
                    <a:solidFill>
                      <a:srgbClr val="FF0000"/>
                    </a:solidFill>
                  </a:rPr>
                  <a:t>0.940</a:t>
                </a: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77797" y="228600"/>
            <a:ext cx="5788444" cy="646331"/>
          </a:xfrm>
          <a:prstGeom prst="rect">
            <a:avLst/>
          </a:prstGeom>
        </p:spPr>
        <p:txBody>
          <a:bodyPr wrap="none">
            <a:spAutoFit/>
          </a:bodyPr>
          <a:lstStyle/>
          <a:p>
            <a:pPr lvl="0" algn="ctr">
              <a:spcBef>
                <a:spcPct val="0"/>
              </a:spcBef>
              <a:defRPr/>
            </a:pPr>
            <a:r>
              <a:rPr lang="en-US" sz="3600" b="1" dirty="0" smtClean="0">
                <a:latin typeface="+mj-lt"/>
                <a:ea typeface="+mj-ea"/>
                <a:cs typeface="+mj-cs"/>
              </a:rPr>
              <a:t>Results of Dynamic Balancing</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533400" y="990600"/>
            <a:ext cx="8077200" cy="5632311"/>
          </a:xfrm>
          <a:prstGeom prst="rect">
            <a:avLst/>
          </a:prstGeom>
          <a:noFill/>
        </p:spPr>
        <p:txBody>
          <a:bodyPr wrap="square" rtlCol="0">
            <a:spAutoFit/>
          </a:bodyPr>
          <a:lstStyle/>
          <a:p>
            <a:pPr marL="457200" indent="-457200">
              <a:buFont typeface="Wingdings" pitchFamily="2" charset="2"/>
              <a:buChar char="q"/>
            </a:pPr>
            <a:r>
              <a:rPr lang="en-US" sz="2000" b="1" dirty="0" smtClean="0"/>
              <a:t>The primary harmonic in the baseline test was </a:t>
            </a:r>
            <a:r>
              <a:rPr lang="en-US" sz="2000" b="1" dirty="0" smtClean="0"/>
              <a:t>0.397 </a:t>
            </a:r>
            <a:r>
              <a:rPr lang="en-US" sz="2000" b="1" dirty="0" smtClean="0"/>
              <a:t>IPS at </a:t>
            </a:r>
            <a:r>
              <a:rPr lang="en-US" sz="2000" b="1" dirty="0" smtClean="0"/>
              <a:t>2475 RPM on the </a:t>
            </a:r>
            <a:r>
              <a:rPr lang="en-US" sz="2000" b="1" dirty="0" smtClean="0"/>
              <a:t>propeller</a:t>
            </a:r>
            <a:r>
              <a:rPr lang="en-US" sz="2000" b="1" dirty="0" smtClean="0"/>
              <a:t>.</a:t>
            </a:r>
          </a:p>
          <a:p>
            <a:pPr marL="457200" indent="-457200">
              <a:buFont typeface="Wingdings" pitchFamily="2" charset="2"/>
              <a:buChar char="q"/>
            </a:pPr>
            <a:endParaRPr lang="en-US" sz="2000" b="1" dirty="0" smtClean="0"/>
          </a:p>
          <a:p>
            <a:pPr marL="457200" indent="-457200">
              <a:buFont typeface="Wingdings" pitchFamily="2" charset="2"/>
              <a:buChar char="q"/>
            </a:pPr>
            <a:r>
              <a:rPr lang="en-US" sz="2000" b="1" dirty="0" smtClean="0"/>
              <a:t>After dynamically balancing the flywheel/pressure plate assembly that dropped 28% to 0.286 IPS.</a:t>
            </a:r>
          </a:p>
          <a:p>
            <a:pPr marL="457200" indent="-457200">
              <a:buFont typeface="Wingdings" pitchFamily="2" charset="2"/>
              <a:buChar char="q"/>
            </a:pPr>
            <a:endParaRPr lang="en-US" sz="2000" b="1" dirty="0" smtClean="0"/>
          </a:p>
          <a:p>
            <a:pPr marL="457200" indent="-457200">
              <a:buFont typeface="Wingdings" pitchFamily="2" charset="2"/>
              <a:buChar char="q"/>
            </a:pPr>
            <a:r>
              <a:rPr lang="en-US" sz="2000" b="1" dirty="0" smtClean="0"/>
              <a:t>After dynamically balancing the propeller that harmonic dropped another 30% to 0.200 IPS. The overall result was almost a 50% improvement.</a:t>
            </a:r>
          </a:p>
          <a:p>
            <a:pPr marL="457200" indent="-457200">
              <a:buFont typeface="Wingdings" pitchFamily="2" charset="2"/>
              <a:buChar char="q"/>
            </a:pPr>
            <a:endParaRPr lang="en-US" sz="2000" b="1" dirty="0" smtClean="0"/>
          </a:p>
          <a:p>
            <a:pPr marL="457200" indent="-457200">
              <a:buFont typeface="Wingdings" pitchFamily="2" charset="2"/>
              <a:buChar char="q"/>
            </a:pPr>
            <a:r>
              <a:rPr lang="en-US" sz="2000" b="1" dirty="0" smtClean="0"/>
              <a:t>Compared to a typical IO-540 baseline test that started out at 0.470 IPS. Unbalanced the LS3 was over 15% smoother and was 40% smoother prior to balancing the propeller.</a:t>
            </a:r>
          </a:p>
          <a:p>
            <a:pPr marL="457200" indent="-457200">
              <a:buFont typeface="Wingdings" pitchFamily="2" charset="2"/>
              <a:buChar char="q"/>
            </a:pPr>
            <a:endParaRPr lang="en-US" sz="2000" b="1" dirty="0" smtClean="0"/>
          </a:p>
          <a:p>
            <a:pPr marL="457200" indent="-457200">
              <a:buFont typeface="Wingdings" pitchFamily="2" charset="2"/>
              <a:buChar char="q"/>
            </a:pPr>
            <a:r>
              <a:rPr lang="en-US" sz="2000" b="1" dirty="0" smtClean="0"/>
              <a:t>All dynamic balancing software will stop calculating improvements once the balance goes below 0.07 IPS on the propeller. Both engine installations are capable of achieving this, but the total installation of the V8 engine will still be smoother.</a:t>
            </a:r>
            <a:endParaRPr lang="en-US" sz="2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51893" y="228600"/>
            <a:ext cx="5040226"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#7 - Because you can</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304800" y="1371600"/>
            <a:ext cx="8534400" cy="4893647"/>
          </a:xfrm>
          <a:prstGeom prst="rect">
            <a:avLst/>
          </a:prstGeom>
          <a:noFill/>
        </p:spPr>
        <p:txBody>
          <a:bodyPr wrap="square" rtlCol="0">
            <a:spAutoFit/>
          </a:bodyPr>
          <a:lstStyle/>
          <a:p>
            <a:r>
              <a:rPr lang="en-US" sz="2400" b="1" dirty="0" smtClean="0"/>
              <a:t>Most of us build because we want to. We like it for several reasons. There is a lot of satisfaction from it when you can say “I built that”. When you can also say “It costs less, burns less fuel, and performs better” then that satisfaction grows exponentially.</a:t>
            </a:r>
          </a:p>
          <a:p>
            <a:endParaRPr lang="en-US" sz="2400" b="1" dirty="0"/>
          </a:p>
          <a:p>
            <a:r>
              <a:rPr lang="en-US" sz="2400" b="1" dirty="0" smtClean="0"/>
              <a:t>Referring back to the LS3 conversions that we do lets look at the performance differences. At the propeller flange the LS3/BW350 delivers 67 more horse power and 125 more lb-ft torque at take-off. That is a 22% increase over an IO-540, with similar increases at all power settings. The Firewall Forward installation of an LS3 weighs an average of 24 pounds less. That equals better take-off, climb, cruise, and max air speed performance. Over all fuel burn is 30% less which saves money and increases range.</a:t>
            </a:r>
            <a:endParaRPr lang="en-US"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Determining a Good Engine</a:t>
            </a:r>
            <a:endParaRPr lang="en-US" b="1" dirty="0"/>
          </a:p>
        </p:txBody>
      </p:sp>
      <p:sp>
        <p:nvSpPr>
          <p:cNvPr id="3" name="TextBox 2"/>
          <p:cNvSpPr txBox="1"/>
          <p:nvPr/>
        </p:nvSpPr>
        <p:spPr>
          <a:xfrm>
            <a:off x="190345" y="1066800"/>
            <a:ext cx="8725055" cy="5663089"/>
          </a:xfrm>
          <a:prstGeom prst="rect">
            <a:avLst/>
          </a:prstGeom>
          <a:noFill/>
        </p:spPr>
        <p:txBody>
          <a:bodyPr wrap="square" rtlCol="0">
            <a:spAutoFit/>
          </a:bodyPr>
          <a:lstStyle/>
          <a:p>
            <a:r>
              <a:rPr lang="en-US" sz="2800" b="1" dirty="0" smtClean="0"/>
              <a:t>7 Things to look for in an Automotive engine conversion</a:t>
            </a:r>
          </a:p>
          <a:p>
            <a:endParaRPr lang="en-US" sz="1200" b="1" dirty="0" smtClean="0"/>
          </a:p>
          <a:p>
            <a:pPr marL="457200" indent="-457200">
              <a:buFont typeface="+mj-lt"/>
              <a:buAutoNum type="arabicPeriod"/>
            </a:pPr>
            <a:r>
              <a:rPr lang="en-US" sz="2200" b="1" dirty="0" smtClean="0">
                <a:cs typeface="Arial" pitchFamily="34" charset="0"/>
              </a:rPr>
              <a:t>Power to weight ration of 2.0, or better. It is better if max HP is made at 6000 RPM or less.  </a:t>
            </a:r>
            <a:r>
              <a:rPr lang="en-US" dirty="0" smtClean="0">
                <a:cs typeface="Arial" pitchFamily="34" charset="0"/>
              </a:rPr>
              <a:t>(LS3 weighs 580#, stock is 430hp @ 5800rpm = 1.348#/hp, for aircraft application is 367hp @ 4500rpm, 580# = 1.580#/hp)</a:t>
            </a:r>
          </a:p>
          <a:p>
            <a:pPr marL="457200" indent="-457200">
              <a:buFont typeface="+mj-lt"/>
              <a:buAutoNum type="arabicPeriod"/>
            </a:pPr>
            <a:r>
              <a:rPr lang="en-US" sz="2200" b="1" dirty="0" smtClean="0">
                <a:cs typeface="Arial" pitchFamily="34" charset="0"/>
              </a:rPr>
              <a:t>Has a good reputation for being a fuel efficient and as a reliable car engine.</a:t>
            </a:r>
          </a:p>
          <a:p>
            <a:pPr marL="457200" indent="-457200">
              <a:buFont typeface="+mj-lt"/>
              <a:buAutoNum type="arabicPeriod"/>
            </a:pPr>
            <a:r>
              <a:rPr lang="en-US" sz="2200" b="1" dirty="0" smtClean="0">
                <a:cs typeface="Arial" pitchFamily="34" charset="0"/>
              </a:rPr>
              <a:t>Makes the same, or a little more, horsepower than the certified engine recommended for your aircraft.</a:t>
            </a:r>
          </a:p>
          <a:p>
            <a:pPr marL="457200" indent="-457200">
              <a:buFont typeface="+mj-lt"/>
              <a:buAutoNum type="arabicPeriod"/>
            </a:pPr>
            <a:r>
              <a:rPr lang="en-US" sz="2200" b="1" dirty="0" smtClean="0">
                <a:cs typeface="Arial" pitchFamily="34" charset="0"/>
              </a:rPr>
              <a:t>Does not weigh 15 to 30 lbs more than the certified engine recommended for your aircraft. </a:t>
            </a:r>
            <a:r>
              <a:rPr lang="en-US" dirty="0" smtClean="0">
                <a:cs typeface="Arial" pitchFamily="34" charset="0"/>
              </a:rPr>
              <a:t>(This is a reasonable limit for ballasting with the battery, etc.)  (The LS3 installation averages 24# less than the IO-540)</a:t>
            </a:r>
          </a:p>
          <a:p>
            <a:pPr marL="457200" indent="-457200">
              <a:buFont typeface="+mj-lt"/>
              <a:buAutoNum type="arabicPeriod"/>
            </a:pPr>
            <a:r>
              <a:rPr lang="en-US" sz="2200" b="1" dirty="0" smtClean="0">
                <a:cs typeface="Arial" pitchFamily="34" charset="0"/>
              </a:rPr>
              <a:t>Has an electronic ignition, or can be upgraded to something better than points in a distributor.</a:t>
            </a:r>
          </a:p>
          <a:p>
            <a:pPr marL="457200" indent="-457200">
              <a:buFont typeface="+mj-lt"/>
              <a:buAutoNum type="arabicPeriod"/>
            </a:pPr>
            <a:r>
              <a:rPr lang="en-US" sz="2200" b="1" dirty="0" smtClean="0">
                <a:cs typeface="Arial" pitchFamily="34" charset="0"/>
              </a:rPr>
              <a:t>Will fit within the cowling with no or little modifications.</a:t>
            </a:r>
          </a:p>
          <a:p>
            <a:pPr marL="457200" indent="-457200">
              <a:buFont typeface="+mj-lt"/>
              <a:buAutoNum type="arabicPeriod"/>
            </a:pPr>
            <a:r>
              <a:rPr lang="en-US" sz="2200" b="1" dirty="0" smtClean="0">
                <a:cs typeface="Arial" pitchFamily="34" charset="0"/>
              </a:rPr>
              <a:t>Replica/Scale aircraft requirements will change many of the above items. </a:t>
            </a:r>
            <a:r>
              <a:rPr lang="en-US" dirty="0" smtClean="0">
                <a:cs typeface="Arial" pitchFamily="34" charset="0"/>
              </a:rPr>
              <a:t>(The #/hp, fuel efficiency, and ignition may not matter, etc.)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43000" y="152400"/>
            <a:ext cx="6873933" cy="1323439"/>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ea typeface="+mj-ea"/>
                <a:cs typeface="+mj-cs"/>
              </a:rPr>
              <a:t>Crate Engines Not Available?</a:t>
            </a:r>
          </a:p>
          <a:p>
            <a:pPr algn="ctr">
              <a:spcBef>
                <a:spcPct val="0"/>
              </a:spcBef>
            </a:pPr>
            <a:r>
              <a:rPr lang="en-US" sz="3600" b="1" dirty="0" smtClean="0"/>
              <a:t>What are your best options</a:t>
            </a:r>
            <a:endParaRPr kumimoji="0" lang="en-US" sz="3600" b="1" i="0" u="none" strike="noStrike" kern="1200" cap="none" spc="0" normalizeH="0" baseline="0" noProof="0" dirty="0" smtClean="0">
              <a:ln>
                <a:noFill/>
              </a:ln>
              <a:solidFill>
                <a:schemeClr val="tx1"/>
              </a:solidFill>
              <a:effectLst/>
              <a:uLnTx/>
              <a:uFillTx/>
              <a:ea typeface="+mj-ea"/>
              <a:cs typeface="+mj-cs"/>
            </a:endParaRPr>
          </a:p>
        </p:txBody>
      </p:sp>
      <p:sp>
        <p:nvSpPr>
          <p:cNvPr id="5" name="TextBox 4"/>
          <p:cNvSpPr txBox="1"/>
          <p:nvPr/>
        </p:nvSpPr>
        <p:spPr>
          <a:xfrm>
            <a:off x="183396" y="4191000"/>
            <a:ext cx="8725055" cy="2246769"/>
          </a:xfrm>
          <a:prstGeom prst="rect">
            <a:avLst/>
          </a:prstGeom>
          <a:noFill/>
        </p:spPr>
        <p:txBody>
          <a:bodyPr wrap="square" rtlCol="0">
            <a:spAutoFit/>
          </a:bodyPr>
          <a:lstStyle/>
          <a:p>
            <a:pPr marL="457200" indent="-457200"/>
            <a:r>
              <a:rPr lang="en-US" sz="2800" b="1" dirty="0" smtClean="0">
                <a:cs typeface="Arial" pitchFamily="34" charset="0"/>
              </a:rPr>
              <a:t>Buy a new engine from a dealer.</a:t>
            </a:r>
          </a:p>
          <a:p>
            <a:pPr marL="457200" indent="-457200"/>
            <a:r>
              <a:rPr lang="en-US" sz="2400" b="1" dirty="0" smtClean="0">
                <a:cs typeface="Arial" pitchFamily="34" charset="0"/>
              </a:rPr>
              <a:t>	</a:t>
            </a:r>
            <a:r>
              <a:rPr lang="en-US" sz="2200" dirty="0" smtClean="0">
                <a:cs typeface="Arial" pitchFamily="34" charset="0"/>
              </a:rPr>
              <a:t>This is almost like buying a crate engine but may pose some problems. Many foreign manufactures require that you provide the VIN of the car you intend to replace an old engine with the new engine. They may also cross reference your VIN with registration records to verify it is not a totaled/salvaged vehicle.</a:t>
            </a:r>
          </a:p>
        </p:txBody>
      </p:sp>
      <p:sp>
        <p:nvSpPr>
          <p:cNvPr id="8" name="TextBox 7"/>
          <p:cNvSpPr txBox="1"/>
          <p:nvPr/>
        </p:nvSpPr>
        <p:spPr>
          <a:xfrm>
            <a:off x="228600" y="1901785"/>
            <a:ext cx="8725055" cy="1908215"/>
          </a:xfrm>
          <a:prstGeom prst="rect">
            <a:avLst/>
          </a:prstGeom>
          <a:noFill/>
        </p:spPr>
        <p:txBody>
          <a:bodyPr wrap="square" rtlCol="0">
            <a:spAutoFit/>
          </a:bodyPr>
          <a:lstStyle/>
          <a:p>
            <a:pPr marL="457200" indent="-457200"/>
            <a:r>
              <a:rPr lang="en-US" sz="2800" b="1" dirty="0" smtClean="0">
                <a:cs typeface="Arial" pitchFamily="34" charset="0"/>
              </a:rPr>
              <a:t>Buy a Firewall Forward package.</a:t>
            </a:r>
          </a:p>
          <a:p>
            <a:pPr marL="457200" indent="-457200"/>
            <a:r>
              <a:rPr lang="en-US" sz="2400" b="1" dirty="0" smtClean="0">
                <a:cs typeface="Arial" pitchFamily="34" charset="0"/>
              </a:rPr>
              <a:t>	</a:t>
            </a:r>
            <a:r>
              <a:rPr lang="en-US" sz="2200" dirty="0" smtClean="0">
                <a:cs typeface="Arial" pitchFamily="34" charset="0"/>
              </a:rPr>
              <a:t>This is probably the easiest and fastest way to get a trouble free automotive conversion. The company has already done all the research and development for the best parts and configuration of those parts to fit under your cowling.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152400"/>
            <a:ext cx="6873933" cy="1600438"/>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ea typeface="+mj-ea"/>
                <a:cs typeface="+mj-cs"/>
              </a:rPr>
              <a:t>Crate Engines Not Available?</a:t>
            </a:r>
          </a:p>
          <a:p>
            <a:pPr algn="ctr">
              <a:spcBef>
                <a:spcPct val="0"/>
              </a:spcBef>
            </a:pPr>
            <a:r>
              <a:rPr lang="en-US" sz="3600" b="1" dirty="0" smtClean="0"/>
              <a:t>What are your best options</a:t>
            </a:r>
          </a:p>
          <a:p>
            <a:pPr algn="ctr">
              <a:spcBef>
                <a:spcPct val="0"/>
              </a:spcBef>
            </a:pPr>
            <a:r>
              <a:rPr kumimoji="0" lang="en-US" i="0" u="none" strike="noStrike" kern="1200" cap="none" spc="0" normalizeH="0" baseline="0" noProof="0" dirty="0" smtClean="0">
                <a:ln>
                  <a:noFill/>
                </a:ln>
                <a:solidFill>
                  <a:schemeClr val="tx1"/>
                </a:solidFill>
                <a:effectLst/>
                <a:uLnTx/>
                <a:uFillTx/>
                <a:ea typeface="+mj-ea"/>
                <a:cs typeface="+mj-cs"/>
              </a:rPr>
              <a:t>(continued)</a:t>
            </a:r>
          </a:p>
        </p:txBody>
      </p:sp>
      <p:sp>
        <p:nvSpPr>
          <p:cNvPr id="5" name="TextBox 4"/>
          <p:cNvSpPr txBox="1"/>
          <p:nvPr/>
        </p:nvSpPr>
        <p:spPr>
          <a:xfrm>
            <a:off x="183396" y="4458831"/>
            <a:ext cx="8725055" cy="2246769"/>
          </a:xfrm>
          <a:prstGeom prst="rect">
            <a:avLst/>
          </a:prstGeom>
          <a:noFill/>
        </p:spPr>
        <p:txBody>
          <a:bodyPr wrap="square" rtlCol="0">
            <a:spAutoFit/>
          </a:bodyPr>
          <a:lstStyle/>
          <a:p>
            <a:pPr marL="457200" indent="-457200"/>
            <a:r>
              <a:rPr lang="en-US" sz="2800" b="1" dirty="0" smtClean="0">
                <a:cs typeface="Arial" pitchFamily="34" charset="0"/>
              </a:rPr>
              <a:t>Build a new engine based 100% on aftermarket parts.</a:t>
            </a:r>
          </a:p>
          <a:p>
            <a:pPr marL="457200" indent="-457200"/>
            <a:r>
              <a:rPr lang="en-US" sz="2400" b="1" dirty="0" smtClean="0">
                <a:cs typeface="Arial" pitchFamily="34" charset="0"/>
              </a:rPr>
              <a:t>	</a:t>
            </a:r>
            <a:r>
              <a:rPr lang="en-US" sz="2200" dirty="0" smtClean="0">
                <a:cs typeface="Arial" pitchFamily="34" charset="0"/>
              </a:rPr>
              <a:t>This is one way to get a collection of hell for stout engine parts. It isn’t easy to do this correctly and end up with the desired results, unless you are duplicating what someone else has already developed. Blazing a new trail successfully requires a lot of technical knowledge, or an engine shop that is willing to work with you.</a:t>
            </a:r>
          </a:p>
        </p:txBody>
      </p:sp>
      <p:sp>
        <p:nvSpPr>
          <p:cNvPr id="6" name="TextBox 5"/>
          <p:cNvSpPr txBox="1"/>
          <p:nvPr/>
        </p:nvSpPr>
        <p:spPr>
          <a:xfrm>
            <a:off x="190345" y="1834277"/>
            <a:ext cx="8725055" cy="2585323"/>
          </a:xfrm>
          <a:prstGeom prst="rect">
            <a:avLst/>
          </a:prstGeom>
          <a:noFill/>
        </p:spPr>
        <p:txBody>
          <a:bodyPr wrap="square" rtlCol="0">
            <a:spAutoFit/>
          </a:bodyPr>
          <a:lstStyle/>
          <a:p>
            <a:pPr marL="457200" indent="-457200"/>
            <a:r>
              <a:rPr lang="en-US" sz="2800" b="1" dirty="0" smtClean="0">
                <a:cs typeface="Arial" pitchFamily="34" charset="0"/>
              </a:rPr>
              <a:t>Get a used engine out of a donor car or salvage yard.</a:t>
            </a:r>
          </a:p>
          <a:p>
            <a:pPr marL="457200" indent="-457200"/>
            <a:r>
              <a:rPr lang="en-US" sz="2400" b="1" dirty="0" smtClean="0">
                <a:cs typeface="Arial" pitchFamily="34" charset="0"/>
              </a:rPr>
              <a:t>	</a:t>
            </a:r>
            <a:r>
              <a:rPr lang="en-US" sz="2200" dirty="0" smtClean="0">
                <a:cs typeface="Arial" pitchFamily="34" charset="0"/>
              </a:rPr>
              <a:t>This will avoid any issues with a VIN but has other considerations. Even if the history of the engine is known or guaranteed (low mileage, doesn’t burn oil, etc.) it probably isn’t in good enough condition to last very long in an aircraft application. A complete overhaul is the best approach. Using upgraded parts will also address any standard production part short comings.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19337" y="152400"/>
            <a:ext cx="7105342" cy="1138773"/>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Old Arguments That Don’t Fly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latin typeface="+mj-lt"/>
                <a:ea typeface="+mj-ea"/>
                <a:cs typeface="+mj-cs"/>
              </a:rPr>
              <a:t>(continued)</a:t>
            </a:r>
            <a:endParaRPr kumimoji="0" lang="en-US" sz="240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304800" y="1371600"/>
            <a:ext cx="8458200" cy="5447645"/>
          </a:xfrm>
          <a:prstGeom prst="rect">
            <a:avLst/>
          </a:prstGeom>
          <a:noFill/>
        </p:spPr>
        <p:txBody>
          <a:bodyPr wrap="square" rtlCol="0">
            <a:spAutoFit/>
          </a:bodyPr>
          <a:lstStyle/>
          <a:p>
            <a:pPr marL="457200" indent="-457200">
              <a:buFont typeface="+mj-lt"/>
              <a:buAutoNum type="arabicParenR" startAt="2"/>
            </a:pPr>
            <a:r>
              <a:rPr lang="en-US" sz="2800" b="1" dirty="0" smtClean="0"/>
              <a:t>Automotive engines won’t last as long.   –   </a:t>
            </a:r>
            <a:r>
              <a:rPr lang="en-US" sz="2400" dirty="0" smtClean="0"/>
              <a:t>Again, prior to the late 70’s and early 80’s that was mostly true. Modern engines had to change that just to meet stricter government and EPA standards.  As an example, the first LS1’s had to pass 3000 continuous hours of rigorous engine cell testing before going on to road testing and production.</a:t>
            </a:r>
          </a:p>
          <a:p>
            <a:pPr marL="457200" indent="-457200">
              <a:buFont typeface="+mj-lt"/>
              <a:buAutoNum type="arabicParenR" startAt="2"/>
            </a:pPr>
            <a:r>
              <a:rPr lang="en-US" sz="2800" b="1" dirty="0" smtClean="0"/>
              <a:t>There are no proper support bearings for the propeller.   –   </a:t>
            </a:r>
            <a:r>
              <a:rPr lang="en-US" sz="2400" dirty="0" smtClean="0"/>
              <a:t>This is very true of bolting the propeller directly to the crankshaft of an automotive engine. But an automotive engine needs a propeller speed reduction unit (PSRU) to resolve the different RPM requirements between the propeller and the engine. The proper thrust bearings are part of the PSRU, which also takes care of all the flight loads. With a well designed PSRU the engine will think it is still in a car.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43000" y="152400"/>
            <a:ext cx="6873933" cy="1600438"/>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ea typeface="+mj-ea"/>
                <a:cs typeface="+mj-cs"/>
              </a:rPr>
              <a:t>Crate Engines Not Available?</a:t>
            </a:r>
          </a:p>
          <a:p>
            <a:pPr algn="ctr">
              <a:spcBef>
                <a:spcPct val="0"/>
              </a:spcBef>
            </a:pPr>
            <a:r>
              <a:rPr lang="en-US" sz="3600" b="1" dirty="0" smtClean="0"/>
              <a:t>What are your best options</a:t>
            </a:r>
          </a:p>
          <a:p>
            <a:pPr algn="ctr">
              <a:spcBef>
                <a:spcPct val="0"/>
              </a:spcBef>
            </a:pPr>
            <a:r>
              <a:rPr kumimoji="0" lang="en-US" i="0" u="none" strike="noStrike" kern="1200" cap="none" spc="0" normalizeH="0" baseline="0" noProof="0" dirty="0" smtClean="0">
                <a:ln>
                  <a:noFill/>
                </a:ln>
                <a:solidFill>
                  <a:schemeClr val="tx1"/>
                </a:solidFill>
                <a:effectLst/>
                <a:uLnTx/>
                <a:uFillTx/>
                <a:ea typeface="+mj-ea"/>
                <a:cs typeface="+mj-cs"/>
              </a:rPr>
              <a:t>(continued)</a:t>
            </a:r>
          </a:p>
        </p:txBody>
      </p:sp>
      <p:sp>
        <p:nvSpPr>
          <p:cNvPr id="4" name="TextBox 3"/>
          <p:cNvSpPr txBox="1"/>
          <p:nvPr/>
        </p:nvSpPr>
        <p:spPr>
          <a:xfrm>
            <a:off x="190345" y="1834277"/>
            <a:ext cx="8725055" cy="3600986"/>
          </a:xfrm>
          <a:prstGeom prst="rect">
            <a:avLst/>
          </a:prstGeom>
          <a:noFill/>
        </p:spPr>
        <p:txBody>
          <a:bodyPr wrap="square" rtlCol="0">
            <a:spAutoFit/>
          </a:bodyPr>
          <a:lstStyle/>
          <a:p>
            <a:pPr marL="457200" indent="-457200"/>
            <a:r>
              <a:rPr lang="en-US" sz="2800" b="1" dirty="0" smtClean="0">
                <a:cs typeface="Arial" pitchFamily="34" charset="0"/>
              </a:rPr>
              <a:t>Draw backs of building your own engine.</a:t>
            </a:r>
          </a:p>
          <a:p>
            <a:pPr marL="457200" indent="-457200"/>
            <a:r>
              <a:rPr lang="en-US" sz="2400" b="1" dirty="0" smtClean="0">
                <a:cs typeface="Arial" pitchFamily="34" charset="0"/>
              </a:rPr>
              <a:t>	</a:t>
            </a:r>
            <a:r>
              <a:rPr lang="en-US" sz="2200" dirty="0" smtClean="0">
                <a:cs typeface="Arial" pitchFamily="34" charset="0"/>
              </a:rPr>
              <a:t>Weather it is a certified engine or an automotive engine conversion that you overhaul yourself most insurance companies will not cover your aircraft during the Phase 1 flight tests.</a:t>
            </a:r>
          </a:p>
          <a:p>
            <a:pPr marL="457200" indent="-457200"/>
            <a:r>
              <a:rPr lang="en-US" sz="2200" dirty="0" smtClean="0">
                <a:cs typeface="Arial" pitchFamily="34" charset="0"/>
              </a:rPr>
              <a:t>	This the a major appeal of an automotive crate engine or a new engine purchased from a dealer. The same goes or a factory long block for a rebuild.</a:t>
            </a:r>
          </a:p>
          <a:p>
            <a:pPr marL="457200" indent="-457200"/>
            <a:r>
              <a:rPr lang="en-US" sz="2200" dirty="0" smtClean="0">
                <a:cs typeface="Arial" pitchFamily="34" charset="0"/>
              </a:rPr>
              <a:t>	If you are starting with a used engine, or build a custom engine from 100% aftermarket parts, the insurance company might cover Phase 1 flight testing if the engine is assembled and tested by a reputable shop.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5306" y="228600"/>
            <a:ext cx="7313413"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What A</a:t>
            </a:r>
            <a:r>
              <a:rPr lang="en-US" sz="4400" b="1" dirty="0" smtClean="0">
                <a:latin typeface="+mj-lt"/>
                <a:ea typeface="+mj-ea"/>
                <a:cs typeface="+mj-cs"/>
              </a:rPr>
              <a:t>uto PSRU’s can provide</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extBox 3"/>
          <p:cNvSpPr txBox="1"/>
          <p:nvPr/>
        </p:nvSpPr>
        <p:spPr>
          <a:xfrm>
            <a:off x="304800" y="1753612"/>
            <a:ext cx="8534400" cy="3970318"/>
          </a:xfrm>
          <a:prstGeom prst="rect">
            <a:avLst/>
          </a:prstGeom>
          <a:noFill/>
        </p:spPr>
        <p:txBody>
          <a:bodyPr wrap="square" rtlCol="0">
            <a:spAutoFit/>
          </a:bodyPr>
          <a:lstStyle/>
          <a:p>
            <a:pPr>
              <a:lnSpc>
                <a:spcPct val="150000"/>
              </a:lnSpc>
            </a:pPr>
            <a:r>
              <a:rPr lang="en-US" sz="2800" b="1" dirty="0" smtClean="0">
                <a:latin typeface="Arial" pitchFamily="34" charset="0"/>
                <a:cs typeface="Arial" pitchFamily="34" charset="0"/>
              </a:rPr>
              <a:t>Auto PSRU’s provides several products and services for automotive engine conversions.</a:t>
            </a:r>
          </a:p>
          <a:p>
            <a:pPr marL="514350" indent="-514350">
              <a:lnSpc>
                <a:spcPct val="150000"/>
              </a:lnSpc>
              <a:buFont typeface="+mj-lt"/>
              <a:buAutoNum type="arabicPeriod"/>
            </a:pPr>
            <a:r>
              <a:rPr lang="en-US" sz="2800" b="1" dirty="0" smtClean="0">
                <a:latin typeface="Arial" pitchFamily="34" charset="0"/>
                <a:cs typeface="Arial" pitchFamily="34" charset="0"/>
              </a:rPr>
              <a:t>The BW350b – for 300 to 400 hp engines</a:t>
            </a:r>
          </a:p>
          <a:p>
            <a:pPr marL="514350" indent="-514350">
              <a:lnSpc>
                <a:spcPct val="150000"/>
              </a:lnSpc>
              <a:buFont typeface="+mj-lt"/>
              <a:buAutoNum type="arabicPeriod"/>
            </a:pPr>
            <a:r>
              <a:rPr lang="en-US" sz="2800" b="1" dirty="0" smtClean="0">
                <a:latin typeface="Arial" pitchFamily="34" charset="0"/>
                <a:cs typeface="Arial" pitchFamily="34" charset="0"/>
              </a:rPr>
              <a:t>The 200Za – for 150 to 300 hp engines</a:t>
            </a:r>
          </a:p>
          <a:p>
            <a:pPr marL="514350" indent="-514350">
              <a:lnSpc>
                <a:spcPct val="150000"/>
              </a:lnSpc>
              <a:buFont typeface="+mj-lt"/>
              <a:buAutoNum type="arabicPeriod"/>
            </a:pPr>
            <a:r>
              <a:rPr lang="en-US" sz="2800" b="1" dirty="0" smtClean="0">
                <a:latin typeface="Arial" pitchFamily="34" charset="0"/>
                <a:cs typeface="Arial" pitchFamily="34" charset="0"/>
              </a:rPr>
              <a:t>Firewall Forward packages for the BW350b</a:t>
            </a:r>
          </a:p>
          <a:p>
            <a:pPr marL="514350" indent="-514350">
              <a:lnSpc>
                <a:spcPct val="150000"/>
              </a:lnSpc>
              <a:buFont typeface="+mj-lt"/>
              <a:buAutoNum type="arabicPeriod"/>
            </a:pPr>
            <a:r>
              <a:rPr lang="en-US" sz="2800" b="1" dirty="0" smtClean="0">
                <a:latin typeface="Arial" pitchFamily="34" charset="0"/>
                <a:cs typeface="Arial" pitchFamily="34" charset="0"/>
              </a:rPr>
              <a:t>Special projects support</a:t>
            </a:r>
            <a:endParaRPr lang="en-US" sz="2800" b="1"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BW350b Gear Box</a:t>
            </a:r>
            <a:endParaRPr lang="en-US" b="1" dirty="0"/>
          </a:p>
        </p:txBody>
      </p:sp>
      <p:pic>
        <p:nvPicPr>
          <p:cNvPr id="10" name="Picture 9" descr="NewCaseTransparency_large.jpg"/>
          <p:cNvPicPr>
            <a:picLocks noChangeAspect="1"/>
          </p:cNvPicPr>
          <p:nvPr/>
        </p:nvPicPr>
        <p:blipFill>
          <a:blip r:embed="rId2" cstate="print"/>
          <a:stretch>
            <a:fillRect/>
          </a:stretch>
        </p:blipFill>
        <p:spPr>
          <a:xfrm>
            <a:off x="4789317" y="2819400"/>
            <a:ext cx="3973683" cy="3724234"/>
          </a:xfrm>
          <a:prstGeom prst="rect">
            <a:avLst/>
          </a:prstGeom>
        </p:spPr>
      </p:pic>
      <p:sp>
        <p:nvSpPr>
          <p:cNvPr id="11" name="TextBox 10"/>
          <p:cNvSpPr txBox="1"/>
          <p:nvPr/>
        </p:nvSpPr>
        <p:spPr>
          <a:xfrm>
            <a:off x="457200" y="1521797"/>
            <a:ext cx="5743367" cy="5232202"/>
          </a:xfrm>
          <a:prstGeom prst="rect">
            <a:avLst/>
          </a:prstGeom>
          <a:noFill/>
        </p:spPr>
        <p:txBody>
          <a:bodyPr wrap="none" rtlCol="0">
            <a:spAutoFit/>
          </a:bodyPr>
          <a:lstStyle/>
          <a:p>
            <a:r>
              <a:rPr lang="en-US" sz="2800" b="1" dirty="0" smtClean="0"/>
              <a:t>PSRU for Chevrolet LS3 engine</a:t>
            </a:r>
          </a:p>
          <a:p>
            <a:r>
              <a:rPr lang="en-US" sz="2000" b="1" dirty="0" smtClean="0"/>
              <a:t>400+ Horsepower</a:t>
            </a:r>
          </a:p>
          <a:p>
            <a:r>
              <a:rPr lang="en-US" sz="2000" b="1" dirty="0" smtClean="0"/>
              <a:t>Clutch engages/disengages between 800 &amp; 900 RPM</a:t>
            </a:r>
          </a:p>
          <a:p>
            <a:r>
              <a:rPr lang="en-US" sz="2000" b="1" dirty="0" smtClean="0"/>
              <a:t>Straight cut gears – more efficient, reduced loads</a:t>
            </a:r>
          </a:p>
          <a:p>
            <a:r>
              <a:rPr lang="en-US" sz="2000" b="1" dirty="0" smtClean="0"/>
              <a:t>Uses automatic clutch and dynamic damper</a:t>
            </a:r>
          </a:p>
          <a:p>
            <a:r>
              <a:rPr lang="en-US" sz="2000" b="1" dirty="0" smtClean="0"/>
              <a:t>Independent lubrication system</a:t>
            </a:r>
          </a:p>
          <a:p>
            <a:r>
              <a:rPr lang="en-US" sz="2000" b="1" dirty="0" smtClean="0"/>
              <a:t>Much lighter loads on starter</a:t>
            </a:r>
          </a:p>
          <a:p>
            <a:r>
              <a:rPr lang="en-US" sz="2000" b="1" dirty="0" smtClean="0"/>
              <a:t>Eliminates Propeller Kick-back</a:t>
            </a:r>
          </a:p>
          <a:p>
            <a:r>
              <a:rPr lang="en-US" sz="2000" b="1" dirty="0" smtClean="0"/>
              <a:t>Vertical Offset 7.635”</a:t>
            </a:r>
          </a:p>
          <a:p>
            <a:r>
              <a:rPr lang="en-US" sz="2000" b="1" dirty="0" smtClean="0"/>
              <a:t>Gear Ratio 1.667:1</a:t>
            </a:r>
            <a:r>
              <a:rPr lang="en-US" sz="1400" b="1" dirty="0" smtClean="0"/>
              <a:t>  </a:t>
            </a:r>
            <a:r>
              <a:rPr lang="en-US" sz="1400" dirty="0" smtClean="0"/>
              <a:t>(fixed – due to shaft spacing)</a:t>
            </a:r>
          </a:p>
          <a:p>
            <a:r>
              <a:rPr lang="en-US" sz="1000" b="1" dirty="0" smtClean="0"/>
              <a:t> </a:t>
            </a:r>
          </a:p>
          <a:p>
            <a:r>
              <a:rPr lang="en-US" sz="2000" b="1" dirty="0" smtClean="0"/>
              <a:t>WEIGHTS:</a:t>
            </a:r>
          </a:p>
          <a:p>
            <a:r>
              <a:rPr lang="en-US" sz="2000" b="1" dirty="0" smtClean="0"/>
              <a:t>	</a:t>
            </a:r>
            <a:r>
              <a:rPr lang="en-US" b="1" dirty="0" smtClean="0"/>
              <a:t>Gear Box = 63 lbs</a:t>
            </a:r>
          </a:p>
          <a:p>
            <a:r>
              <a:rPr lang="en-US" b="1" dirty="0" smtClean="0"/>
              <a:t>	</a:t>
            </a:r>
            <a:r>
              <a:rPr lang="en-US" sz="1400" dirty="0" smtClean="0"/>
              <a:t>(w/o prop gov. - about 2 lbs)</a:t>
            </a:r>
          </a:p>
          <a:p>
            <a:r>
              <a:rPr lang="en-US" sz="2000" b="1" dirty="0" smtClean="0"/>
              <a:t>	</a:t>
            </a:r>
            <a:r>
              <a:rPr lang="en-US" b="1" dirty="0" smtClean="0"/>
              <a:t>Clutch Assy = 37 lbs</a:t>
            </a:r>
          </a:p>
          <a:p>
            <a:r>
              <a:rPr lang="en-US" b="1" dirty="0" smtClean="0"/>
              <a:t>	Lubricant = 4 lbs</a:t>
            </a:r>
          </a:p>
          <a:p>
            <a:r>
              <a:rPr lang="en-US" sz="2000" b="1" dirty="0" smtClean="0"/>
              <a:t>        TOTAL = 106 lbs</a:t>
            </a:r>
            <a:endParaRPr lang="en-US" sz="1000" b="1" dirty="0" smtClean="0"/>
          </a:p>
        </p:txBody>
      </p:sp>
      <p:pic>
        <p:nvPicPr>
          <p:cNvPr id="7" name="Picture 6" descr="Torque Losses.bmp"/>
          <p:cNvPicPr>
            <a:picLocks noChangeAspect="1"/>
          </p:cNvPicPr>
          <p:nvPr/>
        </p:nvPicPr>
        <p:blipFill>
          <a:blip r:embed="rId3" cstate="print"/>
          <a:stretch>
            <a:fillRect/>
          </a:stretch>
        </p:blipFill>
        <p:spPr>
          <a:xfrm>
            <a:off x="6067724" y="1562238"/>
            <a:ext cx="2390476" cy="110476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64" y="152400"/>
            <a:ext cx="7936789" cy="769441"/>
          </a:xfrm>
        </p:spPr>
        <p:txBody>
          <a:bodyPr wrap="none">
            <a:spAutoFit/>
          </a:bodyPr>
          <a:lstStyle/>
          <a:p>
            <a:r>
              <a:rPr lang="en-US" b="1" dirty="0" smtClean="0"/>
              <a:t>BW350 and BW350a Installations</a:t>
            </a:r>
            <a:endParaRPr lang="en-US" b="1" dirty="0"/>
          </a:p>
        </p:txBody>
      </p:sp>
      <p:sp>
        <p:nvSpPr>
          <p:cNvPr id="3" name="TextBox 2"/>
          <p:cNvSpPr txBox="1"/>
          <p:nvPr/>
        </p:nvSpPr>
        <p:spPr>
          <a:xfrm>
            <a:off x="457200" y="914400"/>
            <a:ext cx="2667000" cy="5786199"/>
          </a:xfrm>
          <a:prstGeom prst="rect">
            <a:avLst/>
          </a:prstGeom>
          <a:noFill/>
        </p:spPr>
        <p:txBody>
          <a:bodyPr wrap="square" rtlCol="0">
            <a:spAutoFit/>
          </a:bodyPr>
          <a:lstStyle/>
          <a:p>
            <a:pPr algn="ctr"/>
            <a:r>
              <a:rPr lang="en-US" sz="2800" b="1" dirty="0" smtClean="0">
                <a:latin typeface="Arial" pitchFamily="34" charset="0"/>
                <a:cs typeface="Arial" pitchFamily="34" charset="0"/>
              </a:rPr>
              <a:t>Aircraft</a:t>
            </a:r>
          </a:p>
          <a:p>
            <a:pPr algn="ctr"/>
            <a:r>
              <a:rPr lang="en-US" dirty="0" smtClean="0">
                <a:latin typeface="Arial" pitchFamily="34" charset="0"/>
                <a:cs typeface="Arial" pitchFamily="34" charset="0"/>
              </a:rPr>
              <a:t>Airship – 1</a:t>
            </a:r>
          </a:p>
          <a:p>
            <a:pPr algn="ctr"/>
            <a:r>
              <a:rPr lang="en-US" dirty="0" smtClean="0">
                <a:latin typeface="Arial" pitchFamily="34" charset="0"/>
                <a:cs typeface="Arial" pitchFamily="34" charset="0"/>
              </a:rPr>
              <a:t>Bearhawk – 1, 1</a:t>
            </a:r>
          </a:p>
          <a:p>
            <a:pPr algn="ctr"/>
            <a:r>
              <a:rPr lang="en-US" dirty="0" smtClean="0">
                <a:latin typeface="Arial" pitchFamily="34" charset="0"/>
                <a:cs typeface="Arial" pitchFamily="34" charset="0"/>
              </a:rPr>
              <a:t>Cessna 172 – 1, 1</a:t>
            </a:r>
          </a:p>
          <a:p>
            <a:pPr algn="ctr"/>
            <a:r>
              <a:rPr lang="en-US" dirty="0" smtClean="0">
                <a:latin typeface="Arial" pitchFamily="34" charset="0"/>
                <a:cs typeface="Arial" pitchFamily="34" charset="0"/>
              </a:rPr>
              <a:t>Cessna 182 – 1</a:t>
            </a:r>
          </a:p>
          <a:p>
            <a:pPr algn="ctr"/>
            <a:r>
              <a:rPr lang="en-US" dirty="0" smtClean="0">
                <a:latin typeface="Arial" pitchFamily="34" charset="0"/>
                <a:cs typeface="Arial" pitchFamily="34" charset="0"/>
              </a:rPr>
              <a:t>C 336 (rear) – 1, 1</a:t>
            </a:r>
          </a:p>
          <a:p>
            <a:pPr algn="ctr"/>
            <a:r>
              <a:rPr lang="en-US" dirty="0" smtClean="0">
                <a:latin typeface="Arial" pitchFamily="34" charset="0"/>
                <a:cs typeface="Arial" pitchFamily="34" charset="0"/>
              </a:rPr>
              <a:t>Glasair III – 2, 2</a:t>
            </a:r>
          </a:p>
          <a:p>
            <a:pPr algn="ctr"/>
            <a:r>
              <a:rPr lang="en-US" dirty="0" smtClean="0">
                <a:latin typeface="Arial" pitchFamily="34" charset="0"/>
                <a:cs typeface="Arial" pitchFamily="34" charset="0"/>
              </a:rPr>
              <a:t>Grumman AgCat – 1</a:t>
            </a:r>
          </a:p>
          <a:p>
            <a:pPr algn="ctr"/>
            <a:r>
              <a:rPr lang="en-US" dirty="0" smtClean="0">
                <a:latin typeface="Arial" pitchFamily="34" charset="0"/>
                <a:cs typeface="Arial" pitchFamily="34" charset="0"/>
              </a:rPr>
              <a:t>Lancair Legacy – 1</a:t>
            </a:r>
          </a:p>
          <a:p>
            <a:pPr algn="ctr"/>
            <a:r>
              <a:rPr lang="en-US" dirty="0" smtClean="0">
                <a:latin typeface="Arial" pitchFamily="34" charset="0"/>
                <a:cs typeface="Arial" pitchFamily="34" charset="0"/>
              </a:rPr>
              <a:t>Legendary P-51 – 3, 2</a:t>
            </a:r>
          </a:p>
          <a:p>
            <a:pPr algn="ctr"/>
            <a:r>
              <a:rPr lang="en-US" dirty="0" smtClean="0">
                <a:latin typeface="Arial" pitchFamily="34" charset="0"/>
                <a:cs typeface="Arial" pitchFamily="34" charset="0"/>
              </a:rPr>
              <a:t>Maule – 1</a:t>
            </a:r>
          </a:p>
          <a:p>
            <a:pPr algn="ctr"/>
            <a:r>
              <a:rPr lang="en-US" dirty="0" smtClean="0">
                <a:latin typeface="Arial" pitchFamily="34" charset="0"/>
                <a:cs typeface="Arial" pitchFamily="34" charset="0"/>
              </a:rPr>
              <a:t>NXT Racer – 1</a:t>
            </a:r>
          </a:p>
          <a:p>
            <a:pPr algn="ctr"/>
            <a:r>
              <a:rPr lang="en-US" dirty="0" smtClean="0">
                <a:latin typeface="Arial" pitchFamily="34" charset="0"/>
                <a:cs typeface="Arial" pitchFamily="34" charset="0"/>
              </a:rPr>
              <a:t>Raven 500 – 1, 1</a:t>
            </a:r>
          </a:p>
          <a:p>
            <a:pPr algn="ctr"/>
            <a:r>
              <a:rPr lang="en-US" dirty="0" smtClean="0">
                <a:latin typeface="Arial" pitchFamily="34" charset="0"/>
                <a:cs typeface="Arial" pitchFamily="34" charset="0"/>
              </a:rPr>
              <a:t>RV-10’s – 7, 7</a:t>
            </a:r>
          </a:p>
          <a:p>
            <a:pPr algn="ctr"/>
            <a:r>
              <a:rPr lang="en-US" dirty="0" smtClean="0">
                <a:latin typeface="Arial" pitchFamily="34" charset="0"/>
                <a:cs typeface="Arial" pitchFamily="34" charset="0"/>
              </a:rPr>
              <a:t>Spitfire – 1</a:t>
            </a:r>
          </a:p>
          <a:p>
            <a:pPr algn="ctr"/>
            <a:r>
              <a:rPr lang="en-US" dirty="0" smtClean="0">
                <a:latin typeface="Arial" pitchFamily="34" charset="0"/>
                <a:cs typeface="Arial" pitchFamily="34" charset="0"/>
              </a:rPr>
              <a:t>TA-16 Trojan – 1, 1</a:t>
            </a:r>
          </a:p>
          <a:p>
            <a:pPr algn="ctr"/>
            <a:r>
              <a:rPr lang="en-US" dirty="0" smtClean="0">
                <a:latin typeface="Arial" pitchFamily="34" charset="0"/>
                <a:cs typeface="Arial" pitchFamily="34" charset="0"/>
              </a:rPr>
              <a:t>Tango 2 – 1, 1</a:t>
            </a:r>
          </a:p>
          <a:p>
            <a:pPr algn="ctr"/>
            <a:r>
              <a:rPr lang="en-US" dirty="0" smtClean="0">
                <a:latin typeface="Arial" pitchFamily="34" charset="0"/>
                <a:cs typeface="Arial" pitchFamily="34" charset="0"/>
              </a:rPr>
              <a:t>Unknown – 5</a:t>
            </a:r>
          </a:p>
          <a:p>
            <a:pPr algn="ctr"/>
            <a:r>
              <a:rPr lang="en-US" dirty="0" smtClean="0">
                <a:latin typeface="Arial" pitchFamily="34" charset="0"/>
                <a:cs typeface="Arial" pitchFamily="34" charset="0"/>
              </a:rPr>
              <a:t>Velocity’s – 2, 2</a:t>
            </a:r>
          </a:p>
          <a:p>
            <a:pPr algn="ctr"/>
            <a:r>
              <a:rPr lang="en-US" dirty="0" smtClean="0">
                <a:latin typeface="Arial" pitchFamily="34" charset="0"/>
                <a:cs typeface="Arial" pitchFamily="34" charset="0"/>
              </a:rPr>
              <a:t>Wheeler Express – 2, 1</a:t>
            </a:r>
          </a:p>
        </p:txBody>
      </p:sp>
      <p:sp>
        <p:nvSpPr>
          <p:cNvPr id="4" name="TextBox 3"/>
          <p:cNvSpPr txBox="1"/>
          <p:nvPr/>
        </p:nvSpPr>
        <p:spPr>
          <a:xfrm>
            <a:off x="2971800" y="914400"/>
            <a:ext cx="2514600" cy="2739211"/>
          </a:xfrm>
          <a:prstGeom prst="rect">
            <a:avLst/>
          </a:prstGeom>
          <a:noFill/>
        </p:spPr>
        <p:txBody>
          <a:bodyPr wrap="square" rtlCol="0">
            <a:spAutoFit/>
          </a:bodyPr>
          <a:lstStyle/>
          <a:p>
            <a:pPr algn="ctr"/>
            <a:r>
              <a:rPr lang="en-US" sz="2800" b="1" dirty="0" smtClean="0">
                <a:latin typeface="Arial" pitchFamily="34" charset="0"/>
                <a:cs typeface="Arial" pitchFamily="34" charset="0"/>
              </a:rPr>
              <a:t>Engines</a:t>
            </a:r>
          </a:p>
          <a:p>
            <a:pPr algn="ctr"/>
            <a:r>
              <a:rPr lang="en-US" dirty="0" smtClean="0">
                <a:latin typeface="Arial" pitchFamily="34" charset="0"/>
                <a:cs typeface="Arial" pitchFamily="34" charset="0"/>
              </a:rPr>
              <a:t>LS1 – 22</a:t>
            </a:r>
          </a:p>
          <a:p>
            <a:pPr algn="ctr"/>
            <a:r>
              <a:rPr lang="en-US" dirty="0" smtClean="0">
                <a:latin typeface="Arial" pitchFamily="34" charset="0"/>
                <a:cs typeface="Arial" pitchFamily="34" charset="0"/>
              </a:rPr>
              <a:t>LS2 – 2</a:t>
            </a:r>
          </a:p>
          <a:p>
            <a:pPr algn="ctr"/>
            <a:r>
              <a:rPr lang="en-US" dirty="0" smtClean="0">
                <a:latin typeface="Arial" pitchFamily="34" charset="0"/>
                <a:cs typeface="Arial" pitchFamily="34" charset="0"/>
              </a:rPr>
              <a:t>LS3 – 0</a:t>
            </a:r>
          </a:p>
          <a:p>
            <a:pPr algn="ctr"/>
            <a:r>
              <a:rPr lang="en-US" dirty="0" smtClean="0">
                <a:latin typeface="Arial" pitchFamily="34" charset="0"/>
                <a:cs typeface="Arial" pitchFamily="34" charset="0"/>
              </a:rPr>
              <a:t>LS6 – 3</a:t>
            </a:r>
          </a:p>
          <a:p>
            <a:pPr algn="ctr"/>
            <a:r>
              <a:rPr lang="en-US" dirty="0" smtClean="0">
                <a:latin typeface="Arial" pitchFamily="34" charset="0"/>
                <a:cs typeface="Arial" pitchFamily="34" charset="0"/>
              </a:rPr>
              <a:t>LS7 – 1</a:t>
            </a:r>
          </a:p>
          <a:p>
            <a:pPr algn="ctr"/>
            <a:r>
              <a:rPr lang="en-US" dirty="0" smtClean="0">
                <a:latin typeface="Arial" pitchFamily="34" charset="0"/>
                <a:cs typeface="Arial" pitchFamily="34" charset="0"/>
              </a:rPr>
              <a:t>BMW V12 – 2</a:t>
            </a:r>
          </a:p>
          <a:p>
            <a:pPr algn="ctr"/>
            <a:r>
              <a:rPr lang="en-US" dirty="0" smtClean="0">
                <a:latin typeface="Arial" pitchFamily="34" charset="0"/>
                <a:cs typeface="Arial" pitchFamily="34" charset="0"/>
              </a:rPr>
              <a:t>Echo Tech LSJ4 – 1</a:t>
            </a:r>
          </a:p>
          <a:p>
            <a:pPr algn="ctr"/>
            <a:r>
              <a:rPr lang="en-US" dirty="0" smtClean="0">
                <a:latin typeface="Arial" pitchFamily="34" charset="0"/>
                <a:cs typeface="Arial" pitchFamily="34" charset="0"/>
              </a:rPr>
              <a:t>Unknown – 3</a:t>
            </a:r>
          </a:p>
        </p:txBody>
      </p:sp>
      <p:sp>
        <p:nvSpPr>
          <p:cNvPr id="5" name="TextBox 4"/>
          <p:cNvSpPr txBox="1"/>
          <p:nvPr/>
        </p:nvSpPr>
        <p:spPr>
          <a:xfrm>
            <a:off x="5410200" y="2808982"/>
            <a:ext cx="3048000" cy="1077218"/>
          </a:xfrm>
          <a:prstGeom prst="rect">
            <a:avLst/>
          </a:prstGeom>
          <a:noFill/>
        </p:spPr>
        <p:txBody>
          <a:bodyPr wrap="square" rtlCol="0">
            <a:spAutoFit/>
          </a:bodyPr>
          <a:lstStyle/>
          <a:p>
            <a:pPr algn="ctr"/>
            <a:r>
              <a:rPr lang="en-US" sz="2800" b="1" dirty="0" smtClean="0"/>
              <a:t>BW350b Gear Box</a:t>
            </a:r>
          </a:p>
          <a:p>
            <a:pPr algn="ctr"/>
            <a:r>
              <a:rPr lang="en-US" sz="3600" b="1" dirty="0" smtClean="0"/>
              <a:t>$15,100</a:t>
            </a:r>
            <a:endParaRPr lang="en-US" sz="3600" b="1" dirty="0"/>
          </a:p>
        </p:txBody>
      </p:sp>
      <p:sp>
        <p:nvSpPr>
          <p:cNvPr id="6" name="TextBox 5"/>
          <p:cNvSpPr txBox="1"/>
          <p:nvPr/>
        </p:nvSpPr>
        <p:spPr>
          <a:xfrm>
            <a:off x="5668356" y="4495800"/>
            <a:ext cx="2682914" cy="1508105"/>
          </a:xfrm>
          <a:prstGeom prst="rect">
            <a:avLst/>
          </a:prstGeom>
          <a:noFill/>
        </p:spPr>
        <p:txBody>
          <a:bodyPr wrap="none" rtlCol="0">
            <a:spAutoFit/>
          </a:bodyPr>
          <a:lstStyle/>
          <a:p>
            <a:pPr algn="ctr"/>
            <a:r>
              <a:rPr lang="en-US" sz="2800" b="1" dirty="0" smtClean="0"/>
              <a:t>Firewall Forward</a:t>
            </a:r>
          </a:p>
          <a:p>
            <a:pPr algn="ctr"/>
            <a:r>
              <a:rPr lang="en-US" sz="2800" b="1" dirty="0" smtClean="0"/>
              <a:t>Packages</a:t>
            </a:r>
          </a:p>
          <a:p>
            <a:pPr algn="ctr"/>
            <a:r>
              <a:rPr lang="en-US" sz="3600" b="1" dirty="0" smtClean="0"/>
              <a:t>$39,200</a:t>
            </a:r>
            <a:endParaRPr lang="en-US" sz="3600" b="1" dirty="0"/>
          </a:p>
        </p:txBody>
      </p:sp>
      <p:sp>
        <p:nvSpPr>
          <p:cNvPr id="9" name="TextBox 8"/>
          <p:cNvSpPr txBox="1"/>
          <p:nvPr/>
        </p:nvSpPr>
        <p:spPr>
          <a:xfrm>
            <a:off x="5181600" y="914400"/>
            <a:ext cx="3429000" cy="1261884"/>
          </a:xfrm>
          <a:prstGeom prst="rect">
            <a:avLst/>
          </a:prstGeom>
          <a:noFill/>
        </p:spPr>
        <p:txBody>
          <a:bodyPr wrap="square" rtlCol="0">
            <a:spAutoFit/>
          </a:bodyPr>
          <a:lstStyle/>
          <a:p>
            <a:pPr algn="ctr"/>
            <a:r>
              <a:rPr lang="en-US" sz="2800" b="1" dirty="0" smtClean="0">
                <a:latin typeface="Arial" pitchFamily="34" charset="0"/>
                <a:cs typeface="Arial" pitchFamily="34" charset="0"/>
              </a:rPr>
              <a:t>Typically Replaces</a:t>
            </a:r>
          </a:p>
          <a:p>
            <a:pPr algn="ctr"/>
            <a:r>
              <a:rPr lang="en-US" sz="2400" dirty="0" smtClean="0">
                <a:latin typeface="Arial" pitchFamily="34" charset="0"/>
                <a:cs typeface="Arial" pitchFamily="34" charset="0"/>
              </a:rPr>
              <a:t>Lycoming 540</a:t>
            </a:r>
          </a:p>
          <a:p>
            <a:pPr algn="ctr"/>
            <a:r>
              <a:rPr lang="en-US" sz="2400" dirty="0" smtClean="0">
                <a:latin typeface="Arial" pitchFamily="34" charset="0"/>
                <a:cs typeface="Arial" pitchFamily="34" charset="0"/>
              </a:rPr>
              <a:t>Continental 550</a:t>
            </a:r>
            <a:endParaRPr lang="en-US" sz="1600" dirty="0">
              <a:latin typeface="Arial" pitchFamily="34" charset="0"/>
              <a:cs typeface="Arial" pitchFamily="34" charset="0"/>
            </a:endParaRPr>
          </a:p>
        </p:txBody>
      </p:sp>
      <p:sp>
        <p:nvSpPr>
          <p:cNvPr id="10" name="TextBox 9"/>
          <p:cNvSpPr txBox="1"/>
          <p:nvPr/>
        </p:nvSpPr>
        <p:spPr>
          <a:xfrm>
            <a:off x="2971800" y="3746718"/>
            <a:ext cx="2514600" cy="1723549"/>
          </a:xfrm>
          <a:prstGeom prst="rect">
            <a:avLst/>
          </a:prstGeom>
          <a:noFill/>
        </p:spPr>
        <p:txBody>
          <a:bodyPr wrap="square" rtlCol="0">
            <a:spAutoFit/>
          </a:bodyPr>
          <a:lstStyle/>
          <a:p>
            <a:pPr algn="ctr"/>
            <a:r>
              <a:rPr lang="en-US" sz="2800" b="1" dirty="0" smtClean="0">
                <a:latin typeface="Arial" pitchFamily="34" charset="0"/>
                <a:cs typeface="Arial" pitchFamily="34" charset="0"/>
              </a:rPr>
              <a:t>Sales</a:t>
            </a:r>
          </a:p>
          <a:p>
            <a:pPr algn="ctr"/>
            <a:r>
              <a:rPr lang="en-US" dirty="0" smtClean="0">
                <a:latin typeface="Arial" pitchFamily="34" charset="0"/>
                <a:cs typeface="Arial" pitchFamily="34" charset="0"/>
              </a:rPr>
              <a:t>70.6% USA (24)</a:t>
            </a:r>
          </a:p>
          <a:p>
            <a:pPr algn="ctr"/>
            <a:r>
              <a:rPr lang="en-US" dirty="0" smtClean="0">
                <a:latin typeface="Arial" pitchFamily="34" charset="0"/>
                <a:cs typeface="Arial" pitchFamily="34" charset="0"/>
              </a:rPr>
              <a:t>29.4% Foreign (10)</a:t>
            </a:r>
          </a:p>
          <a:p>
            <a:pPr algn="ctr"/>
            <a:r>
              <a:rPr lang="en-US" sz="1400" dirty="0" smtClean="0">
                <a:latin typeface="Arial" pitchFamily="34" charset="0"/>
                <a:cs typeface="Arial" pitchFamily="34" charset="0"/>
              </a:rPr>
              <a:t>Australia 4</a:t>
            </a:r>
          </a:p>
          <a:p>
            <a:pPr algn="ctr"/>
            <a:r>
              <a:rPr lang="en-US" sz="1400" dirty="0" smtClean="0">
                <a:latin typeface="Arial" pitchFamily="34" charset="0"/>
                <a:cs typeface="Arial" pitchFamily="34" charset="0"/>
              </a:rPr>
              <a:t>Canada 4</a:t>
            </a:r>
          </a:p>
          <a:p>
            <a:pPr algn="ctr"/>
            <a:r>
              <a:rPr lang="en-US" sz="1400" dirty="0" smtClean="0">
                <a:latin typeface="Arial" pitchFamily="34" charset="0"/>
                <a:cs typeface="Arial" pitchFamily="34" charset="0"/>
              </a:rPr>
              <a:t>Germany 2</a:t>
            </a:r>
            <a:endParaRPr lang="en-US" sz="1400" dirty="0">
              <a:latin typeface="Arial" pitchFamily="34" charset="0"/>
              <a:cs typeface="Arial" pitchFamily="34" charset="0"/>
            </a:endParaRPr>
          </a:p>
        </p:txBody>
      </p:sp>
      <p:sp>
        <p:nvSpPr>
          <p:cNvPr id="11" name="TextBox 10"/>
          <p:cNvSpPr txBox="1"/>
          <p:nvPr/>
        </p:nvSpPr>
        <p:spPr>
          <a:xfrm>
            <a:off x="2819400" y="5486400"/>
            <a:ext cx="2971800" cy="1200329"/>
          </a:xfrm>
          <a:prstGeom prst="rect">
            <a:avLst/>
          </a:prstGeom>
          <a:noFill/>
        </p:spPr>
        <p:txBody>
          <a:bodyPr wrap="square" rtlCol="0">
            <a:spAutoFit/>
          </a:bodyPr>
          <a:lstStyle/>
          <a:p>
            <a:pPr algn="ctr"/>
            <a:r>
              <a:rPr lang="en-US" sz="2400" b="1" dirty="0" smtClean="0"/>
              <a:t>34 Sold</a:t>
            </a:r>
          </a:p>
          <a:p>
            <a:pPr algn="ctr"/>
            <a:r>
              <a:rPr lang="en-US" sz="2400" b="1" dirty="0" smtClean="0"/>
              <a:t>20 were FF packages</a:t>
            </a:r>
          </a:p>
          <a:p>
            <a:pPr algn="ctr"/>
            <a:r>
              <a:rPr lang="en-US" sz="2400" b="1" dirty="0" smtClean="0"/>
              <a:t>21 are flying</a:t>
            </a:r>
            <a:endParaRPr 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uto PSRU's Docs\Geared Drives Old Website Pics and Data\DSC00254.jpg"/>
          <p:cNvPicPr>
            <a:picLocks noChangeAspect="1" noChangeArrowheads="1"/>
          </p:cNvPicPr>
          <p:nvPr/>
        </p:nvPicPr>
        <p:blipFill>
          <a:blip r:embed="rId2" cstate="print"/>
          <a:srcRect/>
          <a:stretch>
            <a:fillRect/>
          </a:stretch>
        </p:blipFill>
        <p:spPr bwMode="auto">
          <a:xfrm>
            <a:off x="228600" y="1219200"/>
            <a:ext cx="3708400" cy="2781300"/>
          </a:xfrm>
          <a:prstGeom prst="rect">
            <a:avLst/>
          </a:prstGeom>
          <a:noFill/>
        </p:spPr>
      </p:pic>
      <p:sp>
        <p:nvSpPr>
          <p:cNvPr id="4" name="Title 1"/>
          <p:cNvSpPr>
            <a:spLocks noGrp="1"/>
          </p:cNvSpPr>
          <p:nvPr>
            <p:ph type="title"/>
          </p:nvPr>
        </p:nvSpPr>
        <p:spPr>
          <a:xfrm>
            <a:off x="597611" y="152400"/>
            <a:ext cx="7936788" cy="1046440"/>
          </a:xfrm>
        </p:spPr>
        <p:txBody>
          <a:bodyPr wrap="none">
            <a:spAutoFit/>
          </a:bodyPr>
          <a:lstStyle/>
          <a:p>
            <a:r>
              <a:rPr lang="en-US" b="1" dirty="0" smtClean="0"/>
              <a:t>BW350 and BW350a Installations</a:t>
            </a:r>
            <a:br>
              <a:rPr lang="en-US" b="1" dirty="0" smtClean="0"/>
            </a:br>
            <a:r>
              <a:rPr lang="en-US" sz="1800" dirty="0" smtClean="0"/>
              <a:t>(continued)</a:t>
            </a:r>
            <a:endParaRPr lang="en-US" sz="1800" dirty="0"/>
          </a:p>
        </p:txBody>
      </p:sp>
      <p:pic>
        <p:nvPicPr>
          <p:cNvPr id="1027" name="Picture 3" descr="C:\Auto PSRU's Docs\Geared Drives Old Website Pics and Data\IMAG0641.jpg"/>
          <p:cNvPicPr>
            <a:picLocks noChangeAspect="1" noChangeArrowheads="1"/>
          </p:cNvPicPr>
          <p:nvPr/>
        </p:nvPicPr>
        <p:blipFill>
          <a:blip r:embed="rId3" cstate="print"/>
          <a:srcRect/>
          <a:stretch>
            <a:fillRect/>
          </a:stretch>
        </p:blipFill>
        <p:spPr bwMode="auto">
          <a:xfrm>
            <a:off x="5181602" y="1219200"/>
            <a:ext cx="3733798" cy="2800348"/>
          </a:xfrm>
          <a:prstGeom prst="rect">
            <a:avLst/>
          </a:prstGeom>
          <a:noFill/>
        </p:spPr>
      </p:pic>
      <p:pic>
        <p:nvPicPr>
          <p:cNvPr id="1029" name="Picture 5" descr="C:\Auto PSRU's Docs\Geared Drives Old Website Pics and Data\Left side Pusher.jpg"/>
          <p:cNvPicPr>
            <a:picLocks noChangeAspect="1" noChangeArrowheads="1"/>
          </p:cNvPicPr>
          <p:nvPr/>
        </p:nvPicPr>
        <p:blipFill>
          <a:blip r:embed="rId4" cstate="print"/>
          <a:srcRect/>
          <a:stretch>
            <a:fillRect/>
          </a:stretch>
        </p:blipFill>
        <p:spPr bwMode="auto">
          <a:xfrm>
            <a:off x="228600" y="4071936"/>
            <a:ext cx="3714750" cy="2786063"/>
          </a:xfrm>
          <a:prstGeom prst="rect">
            <a:avLst/>
          </a:prstGeom>
          <a:noFill/>
        </p:spPr>
      </p:pic>
      <p:pic>
        <p:nvPicPr>
          <p:cNvPr id="1030" name="Picture 6" descr="C:\Auto PSRU's Docs\Geared Drives Old Website Pics and Data\P51 Engine left qtr view 2.jpg"/>
          <p:cNvPicPr>
            <a:picLocks noChangeAspect="1" noChangeArrowheads="1"/>
          </p:cNvPicPr>
          <p:nvPr/>
        </p:nvPicPr>
        <p:blipFill>
          <a:blip r:embed="rId5" cstate="print"/>
          <a:srcRect/>
          <a:stretch>
            <a:fillRect/>
          </a:stretch>
        </p:blipFill>
        <p:spPr bwMode="auto">
          <a:xfrm>
            <a:off x="5156197" y="4095748"/>
            <a:ext cx="3759203" cy="2762252"/>
          </a:xfrm>
          <a:prstGeom prst="rect">
            <a:avLst/>
          </a:prstGeom>
          <a:noFill/>
        </p:spPr>
      </p:pic>
      <p:sp>
        <p:nvSpPr>
          <p:cNvPr id="9" name="TextBox 8"/>
          <p:cNvSpPr txBox="1"/>
          <p:nvPr/>
        </p:nvSpPr>
        <p:spPr>
          <a:xfrm>
            <a:off x="3886200" y="4343400"/>
            <a:ext cx="926600" cy="369332"/>
          </a:xfrm>
          <a:prstGeom prst="rect">
            <a:avLst/>
          </a:prstGeom>
          <a:noFill/>
        </p:spPr>
        <p:txBody>
          <a:bodyPr wrap="none" rtlCol="0">
            <a:spAutoFit/>
          </a:bodyPr>
          <a:lstStyle/>
          <a:p>
            <a:r>
              <a:rPr lang="en-US" dirty="0" smtClean="0"/>
              <a:t>Velocity</a:t>
            </a:r>
            <a:endParaRPr lang="en-US" dirty="0"/>
          </a:p>
        </p:txBody>
      </p:sp>
      <p:sp>
        <p:nvSpPr>
          <p:cNvPr id="10" name="TextBox 9"/>
          <p:cNvSpPr txBox="1"/>
          <p:nvPr/>
        </p:nvSpPr>
        <p:spPr>
          <a:xfrm>
            <a:off x="4191000" y="3048000"/>
            <a:ext cx="1038681" cy="369332"/>
          </a:xfrm>
          <a:prstGeom prst="rect">
            <a:avLst/>
          </a:prstGeom>
          <a:noFill/>
        </p:spPr>
        <p:txBody>
          <a:bodyPr wrap="none" rtlCol="0">
            <a:spAutoFit/>
          </a:bodyPr>
          <a:lstStyle/>
          <a:p>
            <a:pPr algn="r"/>
            <a:r>
              <a:rPr lang="en-US" dirty="0" smtClean="0"/>
              <a:t>Tango XR</a:t>
            </a:r>
            <a:endParaRPr lang="en-US" dirty="0"/>
          </a:p>
        </p:txBody>
      </p:sp>
      <p:sp>
        <p:nvSpPr>
          <p:cNvPr id="11" name="TextBox 10"/>
          <p:cNvSpPr txBox="1"/>
          <p:nvPr/>
        </p:nvSpPr>
        <p:spPr>
          <a:xfrm>
            <a:off x="4649941" y="6019800"/>
            <a:ext cx="607859" cy="369332"/>
          </a:xfrm>
          <a:prstGeom prst="rect">
            <a:avLst/>
          </a:prstGeom>
          <a:noFill/>
        </p:spPr>
        <p:txBody>
          <a:bodyPr wrap="none" rtlCol="0">
            <a:spAutoFit/>
          </a:bodyPr>
          <a:lstStyle/>
          <a:p>
            <a:pPr algn="r"/>
            <a:r>
              <a:rPr lang="en-US" dirty="0" smtClean="0"/>
              <a:t>P-51</a:t>
            </a:r>
            <a:endParaRPr lang="en-US" dirty="0"/>
          </a:p>
        </p:txBody>
      </p:sp>
      <p:sp>
        <p:nvSpPr>
          <p:cNvPr id="12" name="TextBox 11"/>
          <p:cNvSpPr txBox="1"/>
          <p:nvPr/>
        </p:nvSpPr>
        <p:spPr>
          <a:xfrm>
            <a:off x="3886200" y="1371600"/>
            <a:ext cx="742576" cy="369332"/>
          </a:xfrm>
          <a:prstGeom prst="rect">
            <a:avLst/>
          </a:prstGeom>
          <a:noFill/>
        </p:spPr>
        <p:txBody>
          <a:bodyPr wrap="none" rtlCol="0">
            <a:spAutoFit/>
          </a:bodyPr>
          <a:lstStyle/>
          <a:p>
            <a:r>
              <a:rPr lang="en-US" dirty="0" smtClean="0"/>
              <a:t>RV-10</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200Za Gear Box</a:t>
            </a:r>
            <a:endParaRPr lang="en-US" b="1" dirty="0"/>
          </a:p>
        </p:txBody>
      </p:sp>
      <p:pic>
        <p:nvPicPr>
          <p:cNvPr id="3" name="Picture 2" descr="200Z Exploded.png"/>
          <p:cNvPicPr>
            <a:picLocks noChangeAspect="1"/>
          </p:cNvPicPr>
          <p:nvPr/>
        </p:nvPicPr>
        <p:blipFill>
          <a:blip r:embed="rId2" cstate="print"/>
          <a:stretch>
            <a:fillRect/>
          </a:stretch>
        </p:blipFill>
        <p:spPr>
          <a:xfrm>
            <a:off x="4495800" y="990600"/>
            <a:ext cx="4191000" cy="2966896"/>
          </a:xfrm>
          <a:prstGeom prst="rect">
            <a:avLst/>
          </a:prstGeom>
        </p:spPr>
      </p:pic>
      <p:pic>
        <p:nvPicPr>
          <p:cNvPr id="4" name="Picture 3" descr="suby.jpg"/>
          <p:cNvPicPr>
            <a:picLocks noChangeAspect="1"/>
          </p:cNvPicPr>
          <p:nvPr/>
        </p:nvPicPr>
        <p:blipFill>
          <a:blip r:embed="rId3" cstate="print"/>
          <a:stretch>
            <a:fillRect/>
          </a:stretch>
        </p:blipFill>
        <p:spPr>
          <a:xfrm>
            <a:off x="533400" y="990600"/>
            <a:ext cx="3551953" cy="2971800"/>
          </a:xfrm>
          <a:prstGeom prst="rect">
            <a:avLst/>
          </a:prstGeom>
        </p:spPr>
      </p:pic>
      <p:sp>
        <p:nvSpPr>
          <p:cNvPr id="8" name="TextBox 7"/>
          <p:cNvSpPr txBox="1"/>
          <p:nvPr/>
        </p:nvSpPr>
        <p:spPr>
          <a:xfrm>
            <a:off x="381000" y="4038600"/>
            <a:ext cx="5391348" cy="2769989"/>
          </a:xfrm>
          <a:prstGeom prst="rect">
            <a:avLst/>
          </a:prstGeom>
          <a:noFill/>
        </p:spPr>
        <p:txBody>
          <a:bodyPr wrap="none" rtlCol="0">
            <a:spAutoFit/>
          </a:bodyPr>
          <a:lstStyle/>
          <a:p>
            <a:r>
              <a:rPr lang="en-US" sz="2000" b="1" dirty="0" smtClean="0"/>
              <a:t>PSRU for  engines 100 to 300 Horsepower</a:t>
            </a:r>
          </a:p>
          <a:p>
            <a:r>
              <a:rPr lang="en-US" sz="2000" b="1" dirty="0" smtClean="0"/>
              <a:t>Clutch engages/disengages at about 900 RPM</a:t>
            </a:r>
          </a:p>
          <a:p>
            <a:r>
              <a:rPr lang="en-US" sz="2000" b="1" dirty="0" smtClean="0"/>
              <a:t>Straight cut gears – more efficient, reduced loads</a:t>
            </a:r>
          </a:p>
          <a:p>
            <a:r>
              <a:rPr lang="en-US" sz="2000" b="1" dirty="0" smtClean="0"/>
              <a:t>Uses automatic clutch and dynamic damper</a:t>
            </a:r>
          </a:p>
          <a:p>
            <a:r>
              <a:rPr lang="en-US" sz="2000" b="1" dirty="0" smtClean="0"/>
              <a:t>Independent lubrication system</a:t>
            </a:r>
          </a:p>
          <a:p>
            <a:r>
              <a:rPr lang="en-US" sz="2000" b="1" dirty="0" smtClean="0"/>
              <a:t>Much lighter loads on starter</a:t>
            </a:r>
          </a:p>
          <a:p>
            <a:r>
              <a:rPr lang="en-US" sz="2000" b="1" dirty="0" smtClean="0"/>
              <a:t>Eliminates Propeller Kick-back</a:t>
            </a:r>
          </a:p>
          <a:p>
            <a:r>
              <a:rPr lang="en-US" sz="2000" b="1" dirty="0" smtClean="0"/>
              <a:t>Gear Ratios of 1.000:1 to 3.5439:1</a:t>
            </a:r>
          </a:p>
          <a:p>
            <a:r>
              <a:rPr lang="en-US" sz="1400" dirty="0" smtClean="0"/>
              <a:t>(std shaft spacing &amp; 2 sets of gears)</a:t>
            </a:r>
            <a:endParaRPr lang="en-US" sz="1000" b="1" dirty="0" smtClean="0"/>
          </a:p>
        </p:txBody>
      </p:sp>
      <p:sp>
        <p:nvSpPr>
          <p:cNvPr id="9" name="TextBox 8"/>
          <p:cNvSpPr txBox="1"/>
          <p:nvPr/>
        </p:nvSpPr>
        <p:spPr>
          <a:xfrm>
            <a:off x="5574601" y="4038600"/>
            <a:ext cx="3112199" cy="2431435"/>
          </a:xfrm>
          <a:prstGeom prst="rect">
            <a:avLst/>
          </a:prstGeom>
          <a:noFill/>
        </p:spPr>
        <p:txBody>
          <a:bodyPr wrap="none" rtlCol="0">
            <a:spAutoFit/>
          </a:bodyPr>
          <a:lstStyle/>
          <a:p>
            <a:r>
              <a:rPr lang="en-US" sz="2000" b="1" dirty="0" smtClean="0"/>
              <a:t>WEIGHTS:</a:t>
            </a:r>
          </a:p>
          <a:p>
            <a:r>
              <a:rPr lang="en-US" sz="2000" b="1" dirty="0" smtClean="0"/>
              <a:t>	</a:t>
            </a:r>
            <a:r>
              <a:rPr lang="en-US" b="1" dirty="0" smtClean="0"/>
              <a:t>Gear Box = 39 lbs</a:t>
            </a:r>
          </a:p>
          <a:p>
            <a:r>
              <a:rPr lang="en-US" b="1" dirty="0" smtClean="0"/>
              <a:t>	</a:t>
            </a:r>
            <a:r>
              <a:rPr lang="en-US" sz="1400" dirty="0" smtClean="0"/>
              <a:t>(w/o prop gov., about 2 lbs)</a:t>
            </a:r>
          </a:p>
          <a:p>
            <a:r>
              <a:rPr lang="en-US" sz="2000" b="1" dirty="0" smtClean="0"/>
              <a:t>	</a:t>
            </a:r>
            <a:r>
              <a:rPr lang="en-US" b="1" dirty="0" smtClean="0"/>
              <a:t>Clutch Assy = 28 lbs</a:t>
            </a:r>
          </a:p>
          <a:p>
            <a:r>
              <a:rPr lang="en-US" b="1" dirty="0" smtClean="0"/>
              <a:t>	Lubricant = 3 lbs</a:t>
            </a:r>
          </a:p>
          <a:p>
            <a:r>
              <a:rPr lang="en-US" sz="2000" b="1" dirty="0" smtClean="0"/>
              <a:t>                 TOTAL = 70 lbs</a:t>
            </a:r>
          </a:p>
          <a:p>
            <a:endParaRPr lang="en-US" b="1" dirty="0" smtClean="0"/>
          </a:p>
          <a:p>
            <a:r>
              <a:rPr lang="en-US" b="1" dirty="0" smtClean="0"/>
              <a:t>    2 lbs less than Eggenfellner</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3" y="152400"/>
            <a:ext cx="4292072" cy="769441"/>
          </a:xfrm>
        </p:spPr>
        <p:txBody>
          <a:bodyPr wrap="none">
            <a:spAutoFit/>
          </a:bodyPr>
          <a:lstStyle/>
          <a:p>
            <a:r>
              <a:rPr lang="en-US" b="1" dirty="0" smtClean="0"/>
              <a:t>200Z Installations</a:t>
            </a:r>
            <a:endParaRPr lang="en-US" b="1" dirty="0"/>
          </a:p>
        </p:txBody>
      </p:sp>
      <p:sp>
        <p:nvSpPr>
          <p:cNvPr id="3" name="TextBox 2"/>
          <p:cNvSpPr txBox="1"/>
          <p:nvPr/>
        </p:nvSpPr>
        <p:spPr>
          <a:xfrm>
            <a:off x="1503514" y="4572000"/>
            <a:ext cx="6298840" cy="2092881"/>
          </a:xfrm>
          <a:prstGeom prst="rect">
            <a:avLst/>
          </a:prstGeom>
          <a:noFill/>
        </p:spPr>
        <p:txBody>
          <a:bodyPr wrap="none" rtlCol="0">
            <a:spAutoFit/>
          </a:bodyPr>
          <a:lstStyle/>
          <a:p>
            <a:pPr algn="ctr"/>
            <a:r>
              <a:rPr lang="en-US" sz="2400" b="1" dirty="0" smtClean="0"/>
              <a:t>Current Installation</a:t>
            </a:r>
          </a:p>
          <a:p>
            <a:pPr algn="ctr"/>
            <a:r>
              <a:rPr lang="en-US" dirty="0" smtClean="0"/>
              <a:t>Subaru Engines (2.179:1)</a:t>
            </a:r>
          </a:p>
          <a:p>
            <a:pPr algn="ctr"/>
            <a:endParaRPr lang="en-US" sz="1000" dirty="0" smtClean="0"/>
          </a:p>
          <a:p>
            <a:pPr algn="ctr"/>
            <a:r>
              <a:rPr lang="en-US" sz="2400" b="1" dirty="0" smtClean="0"/>
              <a:t>Future Popular Installations</a:t>
            </a:r>
          </a:p>
          <a:p>
            <a:pPr algn="ctr"/>
            <a:r>
              <a:rPr lang="en-US" dirty="0" smtClean="0"/>
              <a:t>Mazda 13B Rotary 2 rotor replaces Lycoming 235 or 320 (2.939:1)</a:t>
            </a:r>
          </a:p>
          <a:p>
            <a:pPr algn="ctr"/>
            <a:r>
              <a:rPr lang="en-US" dirty="0" smtClean="0"/>
              <a:t>Mazda 20B Rotary 3 rotor replaces Lycoming 320 or 360 (2.939:1)</a:t>
            </a:r>
          </a:p>
          <a:p>
            <a:pPr algn="ctr"/>
            <a:r>
              <a:rPr lang="en-US" dirty="0" smtClean="0"/>
              <a:t>Ford and Chevy In-line 6 cylinder WWI Replicas (1.891:1)</a:t>
            </a:r>
          </a:p>
        </p:txBody>
      </p:sp>
      <p:sp>
        <p:nvSpPr>
          <p:cNvPr id="4" name="TextBox 3"/>
          <p:cNvSpPr txBox="1"/>
          <p:nvPr/>
        </p:nvSpPr>
        <p:spPr>
          <a:xfrm>
            <a:off x="838200" y="914400"/>
            <a:ext cx="3276600" cy="2062103"/>
          </a:xfrm>
          <a:prstGeom prst="rect">
            <a:avLst/>
          </a:prstGeom>
          <a:noFill/>
        </p:spPr>
        <p:txBody>
          <a:bodyPr wrap="square" rtlCol="0">
            <a:spAutoFit/>
          </a:bodyPr>
          <a:lstStyle/>
          <a:p>
            <a:pPr algn="ctr"/>
            <a:r>
              <a:rPr lang="en-US" sz="2800" b="1" dirty="0" smtClean="0"/>
              <a:t>Aircraft</a:t>
            </a:r>
          </a:p>
          <a:p>
            <a:pPr algn="ctr"/>
            <a:r>
              <a:rPr lang="en-US" sz="2000" dirty="0" smtClean="0"/>
              <a:t>2 GlaStar Sportsman</a:t>
            </a:r>
          </a:p>
          <a:p>
            <a:pPr algn="ctr"/>
            <a:r>
              <a:rPr lang="en-US" sz="2000" dirty="0" smtClean="0"/>
              <a:t>3 RV-7’s</a:t>
            </a:r>
          </a:p>
          <a:p>
            <a:pPr algn="ctr"/>
            <a:r>
              <a:rPr lang="en-US" sz="2000" dirty="0" smtClean="0"/>
              <a:t>1 RV-9A</a:t>
            </a:r>
          </a:p>
          <a:p>
            <a:pPr algn="ctr"/>
            <a:r>
              <a:rPr lang="en-US" sz="2000" dirty="0" smtClean="0"/>
              <a:t>2 Zenith CH701</a:t>
            </a:r>
          </a:p>
          <a:p>
            <a:pPr algn="ctr"/>
            <a:r>
              <a:rPr lang="en-US" sz="2000" dirty="0" smtClean="0"/>
              <a:t>1 Custom Design</a:t>
            </a:r>
          </a:p>
        </p:txBody>
      </p:sp>
      <p:sp>
        <p:nvSpPr>
          <p:cNvPr id="5" name="TextBox 4"/>
          <p:cNvSpPr txBox="1"/>
          <p:nvPr/>
        </p:nvSpPr>
        <p:spPr>
          <a:xfrm>
            <a:off x="4572000" y="914400"/>
            <a:ext cx="3810000" cy="1446550"/>
          </a:xfrm>
          <a:prstGeom prst="rect">
            <a:avLst/>
          </a:prstGeom>
          <a:noFill/>
        </p:spPr>
        <p:txBody>
          <a:bodyPr wrap="square" rtlCol="0">
            <a:spAutoFit/>
          </a:bodyPr>
          <a:lstStyle/>
          <a:p>
            <a:pPr algn="ctr"/>
            <a:r>
              <a:rPr lang="en-US" sz="2800" b="1" dirty="0" smtClean="0"/>
              <a:t>Engines</a:t>
            </a:r>
          </a:p>
          <a:p>
            <a:pPr algn="ctr"/>
            <a:r>
              <a:rPr lang="en-US" sz="2000" dirty="0" smtClean="0"/>
              <a:t>4 Subaru 2.5L 4 Cylinder</a:t>
            </a:r>
          </a:p>
          <a:p>
            <a:pPr algn="ctr"/>
            <a:r>
              <a:rPr lang="en-US" sz="2000" dirty="0" smtClean="0"/>
              <a:t>4 Subaru 3.0L &amp; 3.6L 6 Cylinder</a:t>
            </a:r>
          </a:p>
          <a:p>
            <a:pPr algn="ctr"/>
            <a:r>
              <a:rPr lang="en-US" sz="2000" dirty="0" smtClean="0"/>
              <a:t>1 Custom Power Plant</a:t>
            </a:r>
          </a:p>
        </p:txBody>
      </p:sp>
      <p:sp>
        <p:nvSpPr>
          <p:cNvPr id="6" name="TextBox 5"/>
          <p:cNvSpPr txBox="1"/>
          <p:nvPr/>
        </p:nvSpPr>
        <p:spPr>
          <a:xfrm>
            <a:off x="4616649" y="2674203"/>
            <a:ext cx="3689151" cy="830997"/>
          </a:xfrm>
          <a:prstGeom prst="rect">
            <a:avLst/>
          </a:prstGeom>
          <a:noFill/>
        </p:spPr>
        <p:txBody>
          <a:bodyPr wrap="none" rtlCol="0">
            <a:spAutoFit/>
          </a:bodyPr>
          <a:lstStyle/>
          <a:p>
            <a:pPr algn="ctr"/>
            <a:r>
              <a:rPr lang="en-US" sz="2400" b="1" dirty="0" smtClean="0"/>
              <a:t>8 In the U.S. – 1 in Australia</a:t>
            </a:r>
          </a:p>
          <a:p>
            <a:pPr algn="ctr"/>
            <a:r>
              <a:rPr lang="en-US" sz="2400" b="1" dirty="0" smtClean="0"/>
              <a:t>9 Sold – 7 Flying</a:t>
            </a:r>
          </a:p>
        </p:txBody>
      </p:sp>
      <p:sp>
        <p:nvSpPr>
          <p:cNvPr id="8" name="TextBox 7"/>
          <p:cNvSpPr txBox="1"/>
          <p:nvPr/>
        </p:nvSpPr>
        <p:spPr>
          <a:xfrm>
            <a:off x="1524000" y="2873514"/>
            <a:ext cx="1875835" cy="707886"/>
          </a:xfrm>
          <a:prstGeom prst="rect">
            <a:avLst/>
          </a:prstGeom>
          <a:noFill/>
        </p:spPr>
        <p:txBody>
          <a:bodyPr wrap="none" rtlCol="0">
            <a:spAutoFit/>
          </a:bodyPr>
          <a:lstStyle/>
          <a:p>
            <a:r>
              <a:rPr lang="en-US" sz="4000" b="1" dirty="0" smtClean="0"/>
              <a:t>$10,100</a:t>
            </a:r>
          </a:p>
        </p:txBody>
      </p:sp>
      <p:sp>
        <p:nvSpPr>
          <p:cNvPr id="9" name="TextBox 8"/>
          <p:cNvSpPr txBox="1"/>
          <p:nvPr/>
        </p:nvSpPr>
        <p:spPr>
          <a:xfrm>
            <a:off x="1066800" y="3581400"/>
            <a:ext cx="7162800" cy="923330"/>
          </a:xfrm>
          <a:prstGeom prst="rect">
            <a:avLst/>
          </a:prstGeom>
          <a:noFill/>
        </p:spPr>
        <p:txBody>
          <a:bodyPr wrap="none" rtlCol="0">
            <a:spAutoFit/>
          </a:bodyPr>
          <a:lstStyle/>
          <a:p>
            <a:pPr>
              <a:buFont typeface="Arial" pitchFamily="34" charset="0"/>
              <a:buChar char="•"/>
            </a:pPr>
            <a:r>
              <a:rPr lang="en-US" dirty="0" smtClean="0"/>
              <a:t>Uses two sets of standard gear sets available in 67 gear ratios.</a:t>
            </a:r>
          </a:p>
          <a:p>
            <a:pPr>
              <a:buFont typeface="Arial" pitchFamily="34" charset="0"/>
              <a:buChar char="•"/>
            </a:pPr>
            <a:r>
              <a:rPr lang="en-US" dirty="0" smtClean="0"/>
              <a:t>This allows for 150+ final gear ratios between 1.000:1 thru 3.543:1</a:t>
            </a:r>
          </a:p>
          <a:p>
            <a:pPr>
              <a:buFont typeface="Arial" pitchFamily="34" charset="0"/>
              <a:buChar char="•"/>
            </a:pPr>
            <a:r>
              <a:rPr lang="en-US" dirty="0" smtClean="0"/>
              <a:t>Designed to use an adapter plate for easy installation on multiple engines.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25963" y="248960"/>
            <a:ext cx="4292072" cy="1046440"/>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200Z Installations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latin typeface="+mj-lt"/>
                <a:ea typeface="+mj-ea"/>
                <a:cs typeface="+mj-cs"/>
              </a:rPr>
              <a:t>(continued)</a:t>
            </a:r>
            <a:endParaRPr kumimoji="0" lang="en-US"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descr="C:\Auto PSRU's Docs\Geared Drives Old Website Pics and Data\Sube gearbox on airplane.jpg"/>
          <p:cNvPicPr>
            <a:picLocks noChangeAspect="1" noChangeArrowheads="1"/>
          </p:cNvPicPr>
          <p:nvPr/>
        </p:nvPicPr>
        <p:blipFill>
          <a:blip r:embed="rId2" cstate="print"/>
          <a:srcRect/>
          <a:stretch>
            <a:fillRect/>
          </a:stretch>
        </p:blipFill>
        <p:spPr bwMode="auto">
          <a:xfrm>
            <a:off x="5334000" y="4114800"/>
            <a:ext cx="3276600" cy="2457450"/>
          </a:xfrm>
          <a:prstGeom prst="rect">
            <a:avLst/>
          </a:prstGeom>
          <a:noFill/>
        </p:spPr>
      </p:pic>
      <p:pic>
        <p:nvPicPr>
          <p:cNvPr id="2051" name="Picture 3" descr="C:\Auto PSRU's Docs\Geared Drives Old Website Pics and Data\Lees PSRU right side.jpg"/>
          <p:cNvPicPr>
            <a:picLocks noChangeAspect="1" noChangeArrowheads="1"/>
          </p:cNvPicPr>
          <p:nvPr/>
        </p:nvPicPr>
        <p:blipFill>
          <a:blip r:embed="rId3" cstate="print"/>
          <a:srcRect/>
          <a:stretch>
            <a:fillRect/>
          </a:stretch>
        </p:blipFill>
        <p:spPr bwMode="auto">
          <a:xfrm>
            <a:off x="762000" y="1371600"/>
            <a:ext cx="3251200" cy="2438400"/>
          </a:xfrm>
          <a:prstGeom prst="rect">
            <a:avLst/>
          </a:prstGeom>
          <a:noFill/>
        </p:spPr>
      </p:pic>
      <p:pic>
        <p:nvPicPr>
          <p:cNvPr id="2052" name="Picture 4" descr="C:\Auto PSRU's Docs\Geared Drives Old Website Pics and Data\Jessica 2.jpg"/>
          <p:cNvPicPr>
            <a:picLocks noChangeAspect="1" noChangeArrowheads="1"/>
          </p:cNvPicPr>
          <p:nvPr/>
        </p:nvPicPr>
        <p:blipFill>
          <a:blip r:embed="rId4" cstate="print"/>
          <a:srcRect/>
          <a:stretch>
            <a:fillRect/>
          </a:stretch>
        </p:blipFill>
        <p:spPr bwMode="auto">
          <a:xfrm>
            <a:off x="5334000" y="1371600"/>
            <a:ext cx="3251200" cy="2438400"/>
          </a:xfrm>
          <a:prstGeom prst="rect">
            <a:avLst/>
          </a:prstGeom>
          <a:noFill/>
        </p:spPr>
      </p:pic>
      <p:pic>
        <p:nvPicPr>
          <p:cNvPr id="2053" name="Picture 5" descr="C:\Auto PSRU's Docs\Geared Drives Old Website Pics and Data\Lees Radiator 3.jpg"/>
          <p:cNvPicPr>
            <a:picLocks noChangeAspect="1" noChangeArrowheads="1"/>
          </p:cNvPicPr>
          <p:nvPr/>
        </p:nvPicPr>
        <p:blipFill>
          <a:blip r:embed="rId5" cstate="print"/>
          <a:srcRect/>
          <a:stretch>
            <a:fillRect/>
          </a:stretch>
        </p:blipFill>
        <p:spPr bwMode="auto">
          <a:xfrm>
            <a:off x="1066800" y="3962400"/>
            <a:ext cx="2133600" cy="2844800"/>
          </a:xfrm>
          <a:prstGeom prst="rect">
            <a:avLst/>
          </a:prstGeom>
          <a:noFill/>
        </p:spPr>
      </p:pic>
      <p:sp>
        <p:nvSpPr>
          <p:cNvPr id="8" name="TextBox 7"/>
          <p:cNvSpPr txBox="1"/>
          <p:nvPr/>
        </p:nvSpPr>
        <p:spPr>
          <a:xfrm>
            <a:off x="3962400" y="1676400"/>
            <a:ext cx="625556" cy="369332"/>
          </a:xfrm>
          <a:prstGeom prst="rect">
            <a:avLst/>
          </a:prstGeom>
          <a:noFill/>
        </p:spPr>
        <p:txBody>
          <a:bodyPr wrap="none" rtlCol="0">
            <a:spAutoFit/>
          </a:bodyPr>
          <a:lstStyle/>
          <a:p>
            <a:r>
              <a:rPr lang="en-US" dirty="0" smtClean="0"/>
              <a:t>RV-7</a:t>
            </a:r>
            <a:endParaRPr lang="en-US" dirty="0"/>
          </a:p>
        </p:txBody>
      </p:sp>
      <p:sp>
        <p:nvSpPr>
          <p:cNvPr id="9" name="TextBox 8"/>
          <p:cNvSpPr txBox="1"/>
          <p:nvPr/>
        </p:nvSpPr>
        <p:spPr>
          <a:xfrm>
            <a:off x="4741188" y="5181600"/>
            <a:ext cx="625556" cy="369332"/>
          </a:xfrm>
          <a:prstGeom prst="rect">
            <a:avLst/>
          </a:prstGeom>
          <a:noFill/>
        </p:spPr>
        <p:txBody>
          <a:bodyPr wrap="none" rtlCol="0">
            <a:spAutoFit/>
          </a:bodyPr>
          <a:lstStyle/>
          <a:p>
            <a:r>
              <a:rPr lang="en-US" dirty="0" smtClean="0"/>
              <a:t>RV-9</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PSRU Model Designations</a:t>
            </a:r>
            <a:endParaRPr lang="en-US" b="1" dirty="0"/>
          </a:p>
        </p:txBody>
      </p:sp>
      <p:sp>
        <p:nvSpPr>
          <p:cNvPr id="3" name="TextBox 2"/>
          <p:cNvSpPr txBox="1"/>
          <p:nvPr/>
        </p:nvSpPr>
        <p:spPr>
          <a:xfrm>
            <a:off x="152400" y="1752600"/>
            <a:ext cx="8763000" cy="3581400"/>
          </a:xfrm>
          <a:prstGeom prst="rect">
            <a:avLst/>
          </a:prstGeom>
          <a:noFill/>
        </p:spPr>
        <p:txBody>
          <a:bodyPr wrap="square" rtlCol="0">
            <a:noAutofit/>
          </a:bodyPr>
          <a:lstStyle/>
          <a:p>
            <a:pPr algn="ctr"/>
            <a:r>
              <a:rPr lang="en-US" sz="2400" b="1" dirty="0" smtClean="0">
                <a:latin typeface="Arial" pitchFamily="34" charset="0"/>
                <a:cs typeface="Arial" pitchFamily="34" charset="0"/>
              </a:rPr>
              <a:t>Due to all all the new features developed incorporated into both PSRU’s over the last 3 years as of January 01, 2016 new model designations were rolled over. </a:t>
            </a:r>
          </a:p>
          <a:p>
            <a:pPr algn="ctr"/>
            <a:endParaRPr lang="en-US" sz="2000" b="1" dirty="0" smtClean="0">
              <a:latin typeface="Arial" pitchFamily="34" charset="0"/>
              <a:cs typeface="Arial" pitchFamily="34" charset="0"/>
            </a:endParaRPr>
          </a:p>
          <a:p>
            <a:pPr algn="ctr"/>
            <a:endParaRPr lang="en-US" sz="2000" b="1" dirty="0" smtClean="0">
              <a:latin typeface="Arial" pitchFamily="34" charset="0"/>
              <a:cs typeface="Arial" pitchFamily="34" charset="0"/>
            </a:endParaRPr>
          </a:p>
          <a:p>
            <a:pPr algn="ctr"/>
            <a:r>
              <a:rPr lang="en-US" sz="2400" b="1" dirty="0" smtClean="0">
                <a:latin typeface="Arial" pitchFamily="34" charset="0"/>
                <a:cs typeface="Arial" pitchFamily="34" charset="0"/>
              </a:rPr>
              <a:t>The BW350 becomes the BW350b</a:t>
            </a:r>
          </a:p>
          <a:p>
            <a:pPr algn="ctr"/>
            <a:r>
              <a:rPr lang="en-US" sz="1600" dirty="0" smtClean="0">
                <a:latin typeface="Arial" pitchFamily="34" charset="0"/>
                <a:cs typeface="Arial" pitchFamily="34" charset="0"/>
              </a:rPr>
              <a:t>(technically the BW350a was going from the old cast aluminum case to a the current CNC machined billet aluminum case)</a:t>
            </a:r>
          </a:p>
          <a:p>
            <a:pPr algn="ctr"/>
            <a:endParaRPr lang="en-US" sz="2000" b="1" dirty="0" smtClean="0">
              <a:latin typeface="Arial" pitchFamily="34" charset="0"/>
              <a:cs typeface="Arial" pitchFamily="34" charset="0"/>
            </a:endParaRPr>
          </a:p>
          <a:p>
            <a:pPr algn="ctr"/>
            <a:endParaRPr lang="en-US" sz="2000" b="1" dirty="0" smtClean="0">
              <a:latin typeface="Arial" pitchFamily="34" charset="0"/>
              <a:cs typeface="Arial" pitchFamily="34" charset="0"/>
            </a:endParaRPr>
          </a:p>
          <a:p>
            <a:pPr algn="ctr"/>
            <a:r>
              <a:rPr lang="en-US" sz="2400" b="1" dirty="0" smtClean="0">
                <a:latin typeface="Arial" pitchFamily="34" charset="0"/>
                <a:cs typeface="Arial" pitchFamily="34" charset="0"/>
              </a:rPr>
              <a:t>The 200Z becomes the 200Za.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BW350b Upgrades</a:t>
            </a:r>
            <a:endParaRPr lang="en-US" b="1" dirty="0"/>
          </a:p>
        </p:txBody>
      </p:sp>
      <p:sp>
        <p:nvSpPr>
          <p:cNvPr id="3" name="TextBox 2"/>
          <p:cNvSpPr txBox="1"/>
          <p:nvPr/>
        </p:nvSpPr>
        <p:spPr>
          <a:xfrm>
            <a:off x="806369" y="1447800"/>
            <a:ext cx="7675499" cy="4524315"/>
          </a:xfrm>
          <a:prstGeom prst="rect">
            <a:avLst/>
          </a:prstGeom>
          <a:noFill/>
        </p:spPr>
        <p:txBody>
          <a:bodyPr wrap="none" rtlCol="0">
            <a:spAutoFit/>
          </a:bodyPr>
          <a:lstStyle/>
          <a:p>
            <a:pPr algn="ctr">
              <a:lnSpc>
                <a:spcPct val="150000"/>
              </a:lnSpc>
            </a:pPr>
            <a:r>
              <a:rPr lang="en-US" sz="2400" b="1" dirty="0" smtClean="0">
                <a:latin typeface="Arial" pitchFamily="34" charset="0"/>
                <a:cs typeface="Arial" pitchFamily="34" charset="0"/>
              </a:rPr>
              <a:t>Relocated case vent</a:t>
            </a:r>
          </a:p>
          <a:p>
            <a:pPr algn="ctr">
              <a:lnSpc>
                <a:spcPct val="150000"/>
              </a:lnSpc>
            </a:pPr>
            <a:r>
              <a:rPr lang="en-US" sz="2400" b="1" dirty="0" smtClean="0">
                <a:latin typeface="Arial" pitchFamily="34" charset="0"/>
                <a:cs typeface="Arial" pitchFamily="34" charset="0"/>
              </a:rPr>
              <a:t>New seal retainers</a:t>
            </a:r>
          </a:p>
          <a:p>
            <a:pPr algn="ctr">
              <a:lnSpc>
                <a:spcPct val="150000"/>
              </a:lnSpc>
            </a:pPr>
            <a:r>
              <a:rPr lang="en-US" sz="2400" b="1" dirty="0" smtClean="0">
                <a:latin typeface="Arial" pitchFamily="34" charset="0"/>
                <a:cs typeface="Arial" pitchFamily="34" charset="0"/>
              </a:rPr>
              <a:t>Flywheel, pressure plate, and weight upgrades</a:t>
            </a:r>
          </a:p>
          <a:p>
            <a:pPr algn="ctr">
              <a:lnSpc>
                <a:spcPct val="150000"/>
              </a:lnSpc>
              <a:buFont typeface="Arial" pitchFamily="34" charset="0"/>
              <a:buChar char="•"/>
            </a:pPr>
            <a:r>
              <a:rPr lang="en-US" sz="1600" b="1" dirty="0" smtClean="0">
                <a:latin typeface="Arial" pitchFamily="34" charset="0"/>
                <a:cs typeface="Arial" pitchFamily="34" charset="0"/>
              </a:rPr>
              <a:t>New retainer ring (increase RPM limitation from about 4800 to 6000+)</a:t>
            </a:r>
          </a:p>
          <a:p>
            <a:pPr algn="ctr">
              <a:lnSpc>
                <a:spcPct val="150000"/>
              </a:lnSpc>
              <a:buFont typeface="Arial" pitchFamily="34" charset="0"/>
              <a:buChar char="•"/>
            </a:pPr>
            <a:r>
              <a:rPr lang="en-US" sz="1600" b="1" dirty="0" smtClean="0">
                <a:latin typeface="Arial" pitchFamily="34" charset="0"/>
                <a:cs typeface="Arial" pitchFamily="34" charset="0"/>
              </a:rPr>
              <a:t>Cerakote coating on Flywheel Fingers (eliminates rust &amp; sticking weights)</a:t>
            </a:r>
          </a:p>
          <a:p>
            <a:pPr algn="ctr">
              <a:lnSpc>
                <a:spcPct val="150000"/>
              </a:lnSpc>
              <a:buFont typeface="Arial" pitchFamily="34" charset="0"/>
              <a:buChar char="•"/>
            </a:pPr>
            <a:r>
              <a:rPr lang="en-US" sz="1600" b="1" dirty="0" smtClean="0">
                <a:latin typeface="Arial" pitchFamily="34" charset="0"/>
                <a:cs typeface="Arial" pitchFamily="34" charset="0"/>
              </a:rPr>
              <a:t>Centrifugal weights changed from 1080 steal to 17-4 Stainless</a:t>
            </a:r>
          </a:p>
          <a:p>
            <a:pPr algn="ctr">
              <a:lnSpc>
                <a:spcPct val="150000"/>
              </a:lnSpc>
            </a:pPr>
            <a:r>
              <a:rPr lang="en-US" sz="2400" b="1" dirty="0" smtClean="0">
                <a:latin typeface="Arial" pitchFamily="34" charset="0"/>
                <a:cs typeface="Arial" pitchFamily="34" charset="0"/>
              </a:rPr>
              <a:t>New oil filter and mount</a:t>
            </a:r>
          </a:p>
          <a:p>
            <a:pPr algn="ctr">
              <a:lnSpc>
                <a:spcPct val="150000"/>
              </a:lnSpc>
            </a:pPr>
            <a:r>
              <a:rPr lang="en-US" sz="2400" b="1" dirty="0" smtClean="0">
                <a:latin typeface="Arial" pitchFamily="34" charset="0"/>
                <a:cs typeface="Arial" pitchFamily="34" charset="0"/>
              </a:rPr>
              <a:t>Magnetic drain plug and filler plug</a:t>
            </a:r>
          </a:p>
          <a:p>
            <a:pPr algn="ctr">
              <a:lnSpc>
                <a:spcPct val="150000"/>
              </a:lnSpc>
            </a:pPr>
            <a:r>
              <a:rPr lang="en-US" sz="2400" b="1" dirty="0" smtClean="0">
                <a:latin typeface="Arial" pitchFamily="34" charset="0"/>
                <a:cs typeface="Arial" pitchFamily="34" charset="0"/>
              </a:rPr>
              <a:t>New oil level sight tube</a:t>
            </a:r>
            <a:endParaRPr lang="en-US" sz="16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19337" y="232827"/>
            <a:ext cx="7105342" cy="1138773"/>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Old Arguments That Don’t Fly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latin typeface="+mj-lt"/>
                <a:ea typeface="+mj-ea"/>
                <a:cs typeface="+mj-cs"/>
              </a:rPr>
              <a:t>(continued)</a:t>
            </a:r>
            <a:endParaRPr kumimoji="0" lang="en-US" sz="240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533400" y="1636216"/>
            <a:ext cx="8077200" cy="4955203"/>
          </a:xfrm>
          <a:prstGeom prst="rect">
            <a:avLst/>
          </a:prstGeom>
          <a:noFill/>
        </p:spPr>
        <p:txBody>
          <a:bodyPr wrap="square" rtlCol="0">
            <a:spAutoFit/>
          </a:bodyPr>
          <a:lstStyle/>
          <a:p>
            <a:pPr marL="457200" indent="-457200">
              <a:buFont typeface="+mj-lt"/>
              <a:buAutoNum type="arabicParenR" startAt="4"/>
            </a:pPr>
            <a:r>
              <a:rPr lang="en-US" sz="2800" b="1" dirty="0" smtClean="0"/>
              <a:t>Automotive conversion have bad harmonics.   –   </a:t>
            </a:r>
            <a:r>
              <a:rPr lang="en-US" sz="2400" dirty="0" smtClean="0"/>
              <a:t>This was mostly in early designs but continues to creep into new designs if the designer doesn’t learn from earlier mistakes or doesn’t understand the phenomenon.  Reduction ratios that are even or too close to even, like 2:1, will match the primary harmonics generated by the engine power pulses. So picking a reduction ratio that works for the engine and avoids the primary harmonics is crucial. Second order and third order harmonics must also be addressed through proper sizing of bearings, shafts, the case, and how the PSRU is connected to the crankshaft. A well designed PSRU will take care of all of these sources of bad harmonics with out any RPM limitations.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200Za Upgrades</a:t>
            </a:r>
            <a:endParaRPr lang="en-US" b="1" dirty="0"/>
          </a:p>
        </p:txBody>
      </p:sp>
      <p:sp>
        <p:nvSpPr>
          <p:cNvPr id="3" name="TextBox 2"/>
          <p:cNvSpPr txBox="1"/>
          <p:nvPr/>
        </p:nvSpPr>
        <p:spPr>
          <a:xfrm>
            <a:off x="903351" y="1677412"/>
            <a:ext cx="7481535" cy="3046988"/>
          </a:xfrm>
          <a:prstGeom prst="rect">
            <a:avLst/>
          </a:prstGeom>
          <a:noFill/>
        </p:spPr>
        <p:txBody>
          <a:bodyPr wrap="none" rtlCol="0">
            <a:spAutoFit/>
          </a:bodyPr>
          <a:lstStyle/>
          <a:p>
            <a:pPr algn="ctr">
              <a:lnSpc>
                <a:spcPct val="150000"/>
              </a:lnSpc>
            </a:pPr>
            <a:r>
              <a:rPr lang="en-US" sz="2400" b="1" dirty="0" smtClean="0">
                <a:latin typeface="Arial" pitchFamily="34" charset="0"/>
                <a:cs typeface="Arial" pitchFamily="34" charset="0"/>
              </a:rPr>
              <a:t>New seal retainers</a:t>
            </a:r>
          </a:p>
          <a:p>
            <a:pPr algn="ctr">
              <a:lnSpc>
                <a:spcPct val="150000"/>
              </a:lnSpc>
            </a:pPr>
            <a:r>
              <a:rPr lang="en-US" sz="2400" b="1" dirty="0" smtClean="0">
                <a:latin typeface="Arial" pitchFamily="34" charset="0"/>
                <a:cs typeface="Arial" pitchFamily="34" charset="0"/>
              </a:rPr>
              <a:t>Flywheel, pressure plate, and weight upgrades</a:t>
            </a:r>
          </a:p>
          <a:p>
            <a:pPr algn="ctr">
              <a:lnSpc>
                <a:spcPct val="150000"/>
              </a:lnSpc>
              <a:buFont typeface="Arial" pitchFamily="34" charset="0"/>
              <a:buChar char="•"/>
            </a:pPr>
            <a:r>
              <a:rPr lang="en-US" sz="1600" b="1" dirty="0" smtClean="0">
                <a:latin typeface="Arial" pitchFamily="34" charset="0"/>
                <a:cs typeface="Arial" pitchFamily="34" charset="0"/>
              </a:rPr>
              <a:t>Cerakote coating on Flywheel Fingers (eliminates rust and sticky weights)</a:t>
            </a:r>
          </a:p>
          <a:p>
            <a:pPr algn="ctr">
              <a:lnSpc>
                <a:spcPct val="150000"/>
              </a:lnSpc>
              <a:buFont typeface="Arial" pitchFamily="34" charset="0"/>
              <a:buChar char="•"/>
            </a:pPr>
            <a:r>
              <a:rPr lang="en-US" sz="1600" b="1" dirty="0" smtClean="0">
                <a:latin typeface="Arial" pitchFamily="34" charset="0"/>
                <a:cs typeface="Arial" pitchFamily="34" charset="0"/>
              </a:rPr>
              <a:t>Centrifugal weights changed from 1080 steal to 17-4 Stainless</a:t>
            </a:r>
          </a:p>
          <a:p>
            <a:pPr algn="ctr">
              <a:lnSpc>
                <a:spcPct val="150000"/>
              </a:lnSpc>
            </a:pPr>
            <a:r>
              <a:rPr lang="en-US" sz="2400" b="1" dirty="0" smtClean="0">
                <a:latin typeface="Arial" pitchFamily="34" charset="0"/>
                <a:cs typeface="Arial" pitchFamily="34" charset="0"/>
              </a:rPr>
              <a:t>Magnetic drain plug and filler plug</a:t>
            </a:r>
          </a:p>
          <a:p>
            <a:pPr algn="ctr">
              <a:lnSpc>
                <a:spcPct val="150000"/>
              </a:lnSpc>
            </a:pPr>
            <a:r>
              <a:rPr lang="en-US" sz="2400" b="1" dirty="0" smtClean="0">
                <a:latin typeface="Arial" pitchFamily="34" charset="0"/>
                <a:cs typeface="Arial" pitchFamily="34" charset="0"/>
              </a:rPr>
              <a:t>New oil level sight tube</a:t>
            </a:r>
            <a:endParaRPr lang="en-US" sz="16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Production Time Lines</a:t>
            </a:r>
            <a:endParaRPr lang="en-US" b="1" dirty="0"/>
          </a:p>
        </p:txBody>
      </p:sp>
      <p:sp>
        <p:nvSpPr>
          <p:cNvPr id="3" name="TextBox 2"/>
          <p:cNvSpPr txBox="1"/>
          <p:nvPr/>
        </p:nvSpPr>
        <p:spPr>
          <a:xfrm>
            <a:off x="645388" y="1371600"/>
            <a:ext cx="7827784" cy="5262979"/>
          </a:xfrm>
          <a:prstGeom prst="rect">
            <a:avLst/>
          </a:prstGeom>
          <a:noFill/>
        </p:spPr>
        <p:txBody>
          <a:bodyPr wrap="square" rtlCol="0">
            <a:spAutoFit/>
          </a:bodyPr>
          <a:lstStyle/>
          <a:p>
            <a:pPr algn="ctr"/>
            <a:r>
              <a:rPr lang="en-US" sz="2400" b="1" dirty="0" smtClean="0">
                <a:latin typeface="Arial" pitchFamily="34" charset="0"/>
                <a:cs typeface="Arial" pitchFamily="34" charset="0"/>
              </a:rPr>
              <a:t>The 200Z went into production again in July 2013.</a:t>
            </a:r>
          </a:p>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The BW350a testing of upgrades to the </a:t>
            </a:r>
          </a:p>
          <a:p>
            <a:pPr algn="ctr"/>
            <a:r>
              <a:rPr lang="en-US" sz="2400" b="1" dirty="0" smtClean="0">
                <a:latin typeface="Arial" pitchFamily="34" charset="0"/>
                <a:cs typeface="Arial" pitchFamily="34" charset="0"/>
              </a:rPr>
              <a:t>flywheel/clutch system completed October 2013 and</a:t>
            </a:r>
          </a:p>
          <a:p>
            <a:pPr algn="ctr"/>
            <a:r>
              <a:rPr lang="en-US" sz="2400" b="1" dirty="0" smtClean="0">
                <a:latin typeface="Arial" pitchFamily="34" charset="0"/>
                <a:cs typeface="Arial" pitchFamily="34" charset="0"/>
              </a:rPr>
              <a:t>went back into production in November 2013.</a:t>
            </a:r>
          </a:p>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The delivery of a BW350b or a 200Za PSRU started in January 2016.</a:t>
            </a:r>
          </a:p>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It typically takes 90 to 120 days from the time an order deposit clears until delivery.</a:t>
            </a:r>
          </a:p>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Development for new engine and/or installations into a new airframe could take longer.</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092" y="152400"/>
            <a:ext cx="4803816" cy="769441"/>
          </a:xfrm>
        </p:spPr>
        <p:txBody>
          <a:bodyPr wrap="none">
            <a:spAutoFit/>
          </a:bodyPr>
          <a:lstStyle/>
          <a:p>
            <a:r>
              <a:rPr lang="en-US" b="1" dirty="0" smtClean="0"/>
              <a:t>Old Stock Discounts</a:t>
            </a:r>
            <a:endParaRPr lang="en-US" b="1" dirty="0"/>
          </a:p>
        </p:txBody>
      </p:sp>
      <p:sp>
        <p:nvSpPr>
          <p:cNvPr id="4" name="TextBox 3"/>
          <p:cNvSpPr txBox="1"/>
          <p:nvPr/>
        </p:nvSpPr>
        <p:spPr>
          <a:xfrm>
            <a:off x="609600" y="990600"/>
            <a:ext cx="8001000" cy="5016758"/>
          </a:xfrm>
          <a:prstGeom prst="rect">
            <a:avLst/>
          </a:prstGeom>
          <a:noFill/>
        </p:spPr>
        <p:txBody>
          <a:bodyPr wrap="square" rtlCol="0">
            <a:spAutoFit/>
          </a:bodyPr>
          <a:lstStyle/>
          <a:p>
            <a:pPr algn="ctr"/>
            <a:r>
              <a:rPr lang="en-US" sz="2400" b="1" dirty="0" smtClean="0">
                <a:latin typeface="Arial" pitchFamily="34" charset="0"/>
                <a:cs typeface="Arial" pitchFamily="34" charset="0"/>
              </a:rPr>
              <a:t>Currently there are two 200Z cases already machined for the removable dipstick, and one BW350a case that is </a:t>
            </a:r>
            <a:r>
              <a:rPr lang="en-US" sz="2400" b="1" u="sng" dirty="0" smtClean="0">
                <a:latin typeface="Arial" pitchFamily="34" charset="0"/>
                <a:cs typeface="Arial" pitchFamily="34" charset="0"/>
              </a:rPr>
              <a:t>not</a:t>
            </a:r>
            <a:r>
              <a:rPr lang="en-US" sz="2400" b="1" dirty="0" smtClean="0">
                <a:latin typeface="Arial" pitchFamily="34" charset="0"/>
                <a:cs typeface="Arial" pitchFamily="34" charset="0"/>
              </a:rPr>
              <a:t> machined for a dipstick. All three cases will be equipped with the new oil level sight tube.</a:t>
            </a:r>
          </a:p>
          <a:p>
            <a:pPr algn="ctr"/>
            <a:endParaRPr lang="en-US" sz="2800" b="1" dirty="0" smtClean="0">
              <a:latin typeface="Arial" pitchFamily="34" charset="0"/>
              <a:cs typeface="Arial" pitchFamily="34" charset="0"/>
            </a:endParaRPr>
          </a:p>
          <a:p>
            <a:pPr algn="ctr"/>
            <a:r>
              <a:rPr lang="en-US" sz="2400" b="1" dirty="0" smtClean="0">
                <a:latin typeface="Arial" pitchFamily="34" charset="0"/>
                <a:cs typeface="Arial" pitchFamily="34" charset="0"/>
              </a:rPr>
              <a:t>Due to the overlap with the newer models I will be discounting the price of PSRU’s ordered with these three older cases by 10%. That is $1,510 off for the BW350a case and $1,010 off for both 200Z cases. All the other upgrades are included.</a:t>
            </a:r>
          </a:p>
          <a:p>
            <a:pPr algn="ctr"/>
            <a:endParaRPr lang="en-US" sz="2800" b="1" dirty="0" smtClean="0">
              <a:latin typeface="Arial" pitchFamily="34" charset="0"/>
              <a:cs typeface="Arial" pitchFamily="34" charset="0"/>
            </a:endParaRPr>
          </a:p>
          <a:p>
            <a:pPr algn="ctr"/>
            <a:r>
              <a:rPr lang="en-US" sz="2400" b="1" dirty="0" smtClean="0">
                <a:latin typeface="Arial" pitchFamily="34" charset="0"/>
                <a:cs typeface="Arial" pitchFamily="34" charset="0"/>
              </a:rPr>
              <a:t>The online ordering system is not set up to process this special offer so call or email if you are interested.</a:t>
            </a:r>
            <a:endParaRPr lang="en-US" sz="2400" b="1"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07" y="76200"/>
            <a:ext cx="9051196" cy="769441"/>
          </a:xfrm>
        </p:spPr>
        <p:txBody>
          <a:bodyPr wrap="none">
            <a:spAutoFit/>
          </a:bodyPr>
          <a:lstStyle/>
          <a:p>
            <a:r>
              <a:rPr lang="en-US" b="1" dirty="0" smtClean="0"/>
              <a:t>Fire Wall Forward Weight Comparison</a:t>
            </a:r>
            <a:endParaRPr lang="en-US" sz="2800" dirty="0"/>
          </a:p>
        </p:txBody>
      </p:sp>
      <p:pic>
        <p:nvPicPr>
          <p:cNvPr id="6" name="Picture 5" descr="Weight Comparison.bmp"/>
          <p:cNvPicPr>
            <a:picLocks noChangeAspect="1"/>
          </p:cNvPicPr>
          <p:nvPr/>
        </p:nvPicPr>
        <p:blipFill>
          <a:blip r:embed="rId2" cstate="print"/>
          <a:stretch>
            <a:fillRect/>
          </a:stretch>
        </p:blipFill>
        <p:spPr>
          <a:xfrm>
            <a:off x="685800" y="762000"/>
            <a:ext cx="7696200" cy="603649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&amp; ANSWERS</a:t>
            </a:r>
            <a:endParaRPr lang="en-US" b="1" dirty="0"/>
          </a:p>
        </p:txBody>
      </p:sp>
      <p:sp>
        <p:nvSpPr>
          <p:cNvPr id="3" name="TextBox 2"/>
          <p:cNvSpPr txBox="1"/>
          <p:nvPr/>
        </p:nvSpPr>
        <p:spPr>
          <a:xfrm>
            <a:off x="2438400" y="1837015"/>
            <a:ext cx="4343400" cy="3877985"/>
          </a:xfrm>
          <a:prstGeom prst="rect">
            <a:avLst/>
          </a:prstGeom>
          <a:noFill/>
        </p:spPr>
        <p:txBody>
          <a:bodyPr wrap="square" rtlCol="0">
            <a:spAutoFit/>
          </a:bodyPr>
          <a:lstStyle/>
          <a:p>
            <a:pPr algn="ctr">
              <a:lnSpc>
                <a:spcPct val="150000"/>
              </a:lnSpc>
            </a:pPr>
            <a:r>
              <a:rPr lang="en-US" sz="3600" b="1" dirty="0" smtClean="0"/>
              <a:t>EXCLUDED TOPICS:</a:t>
            </a:r>
          </a:p>
          <a:p>
            <a:pPr algn="ctr">
              <a:lnSpc>
                <a:spcPct val="150000"/>
              </a:lnSpc>
            </a:pPr>
            <a:r>
              <a:rPr lang="en-US" sz="3200" b="1" dirty="0" smtClean="0"/>
              <a:t>Politics</a:t>
            </a:r>
          </a:p>
          <a:p>
            <a:pPr algn="ctr">
              <a:lnSpc>
                <a:spcPct val="150000"/>
              </a:lnSpc>
            </a:pPr>
            <a:r>
              <a:rPr lang="en-US" sz="3200" b="1" dirty="0" smtClean="0"/>
              <a:t>Taxes</a:t>
            </a:r>
          </a:p>
          <a:p>
            <a:pPr algn="ctr">
              <a:lnSpc>
                <a:spcPct val="150000"/>
              </a:lnSpc>
            </a:pPr>
            <a:r>
              <a:rPr lang="en-US" sz="3200" b="1" dirty="0" smtClean="0"/>
              <a:t>Weather</a:t>
            </a:r>
          </a:p>
          <a:p>
            <a:pPr algn="ctr">
              <a:lnSpc>
                <a:spcPct val="150000"/>
              </a:lnSpc>
            </a:pPr>
            <a:r>
              <a:rPr lang="en-US" sz="3200" b="1" dirty="0" smtClean="0"/>
              <a:t>Religion</a:t>
            </a:r>
            <a:endParaRPr lang="en-US"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19337" y="152400"/>
            <a:ext cx="7105342" cy="1138773"/>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Old Arguments That Don’t Fly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latin typeface="+mj-lt"/>
                <a:ea typeface="+mj-ea"/>
                <a:cs typeface="+mj-cs"/>
              </a:rPr>
              <a:t>(continued)</a:t>
            </a:r>
            <a:endParaRPr kumimoji="0" lang="en-US" sz="240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381000" y="1371600"/>
            <a:ext cx="8458200" cy="5324535"/>
          </a:xfrm>
          <a:prstGeom prst="rect">
            <a:avLst/>
          </a:prstGeom>
          <a:noFill/>
        </p:spPr>
        <p:txBody>
          <a:bodyPr wrap="square" rtlCol="0">
            <a:spAutoFit/>
          </a:bodyPr>
          <a:lstStyle/>
          <a:p>
            <a:pPr marL="457200" indent="-457200">
              <a:buFont typeface="+mj-lt"/>
              <a:buAutoNum type="arabicParenR" startAt="5"/>
            </a:pPr>
            <a:r>
              <a:rPr lang="en-US" sz="2800" b="1" dirty="0" smtClean="0"/>
              <a:t>PSRU’s don’t last.   –   </a:t>
            </a:r>
            <a:r>
              <a:rPr lang="en-US" sz="2400" dirty="0" smtClean="0"/>
              <a:t>Early designs definitely went through growing pains, and some designers made unwilling test pilots of their customers. Most of the early problems were due to improper lubrication of the bearings and/or gears, or they were not properly sized for the loads.  Some early designs tried to use engine oil to lubricate the gears. Only a good quality gear lubricant can do that. Using engine oil to lubricant the gears would fail contaminating the oil that circulated back to the engine causing the engine to fail too. The “bath”  method of lubricating bearings doesn’t work. Above  about 1000 RPM’s all the lubricant is slung out and the bearings are in a bubble of air. Bearings need to be pressure lubricated for long life. Good PSRU designs are thoroughly tested and corrected first, then sold to customers.</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19337" y="76200"/>
            <a:ext cx="7105342" cy="1138773"/>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Old Arguments That Don’t Fly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latin typeface="+mj-lt"/>
                <a:ea typeface="+mj-ea"/>
                <a:cs typeface="+mj-cs"/>
              </a:rPr>
              <a:t>(continued)</a:t>
            </a:r>
            <a:endParaRPr kumimoji="0" lang="en-US" sz="240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457200" y="1219200"/>
            <a:ext cx="8305800" cy="5324535"/>
          </a:xfrm>
          <a:prstGeom prst="rect">
            <a:avLst/>
          </a:prstGeom>
          <a:noFill/>
        </p:spPr>
        <p:txBody>
          <a:bodyPr wrap="square" rtlCol="0">
            <a:spAutoFit/>
          </a:bodyPr>
          <a:lstStyle/>
          <a:p>
            <a:pPr marL="457200" indent="-457200">
              <a:buFont typeface="+mj-lt"/>
              <a:buAutoNum type="arabicParenR" startAt="6"/>
            </a:pPr>
            <a:r>
              <a:rPr lang="en-US" sz="2800" b="1" dirty="0" smtClean="0"/>
              <a:t>Auto engines shake after shut down.   –   </a:t>
            </a:r>
            <a:r>
              <a:rPr lang="en-US" sz="2400" dirty="0" smtClean="0"/>
              <a:t>This is called Propeller Kickback which can be bad for every part of the airplane. It is caused by the high inertia of the propeller trying to turn a high compression engine over after it is turned off. It’s like an engine that diesels due to carbon hot spots in the combustion chamber. While that is rough in a car it is even worse in an airplane. The Propeller Kickback can be bad  enough that the airplane will start bouncing on the main gear and start to move it sideways. This is not a good way to impress your passengers either. Auto PSRU’s is the only manufacturer to solve Propeller Kickback. We use a centrifugal clutch that engages at 800-900 RPM immediately after start up and disengages immediately  after the engine is shut down. This also eliminates the extra load on the starter.</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19337" y="76200"/>
            <a:ext cx="7105342" cy="1138773"/>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Old Arguments That Don’t Fly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latin typeface="+mj-lt"/>
                <a:ea typeface="+mj-ea"/>
                <a:cs typeface="+mj-cs"/>
              </a:rPr>
              <a:t>(continued)</a:t>
            </a:r>
            <a:endParaRPr kumimoji="0" lang="en-US" sz="240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457200" y="1219200"/>
            <a:ext cx="8229600" cy="5324535"/>
          </a:xfrm>
          <a:prstGeom prst="rect">
            <a:avLst/>
          </a:prstGeom>
          <a:noFill/>
        </p:spPr>
        <p:txBody>
          <a:bodyPr wrap="square" rtlCol="0">
            <a:spAutoFit/>
          </a:bodyPr>
          <a:lstStyle/>
          <a:p>
            <a:pPr marL="514350" indent="-514350">
              <a:buFont typeface="+mj-lt"/>
              <a:buAutoNum type="arabicParenR" startAt="7"/>
            </a:pPr>
            <a:r>
              <a:rPr lang="en-US" sz="2800" b="1" dirty="0" smtClean="0"/>
              <a:t>Auto engines can’t handle high power loads.   –   </a:t>
            </a:r>
            <a:r>
              <a:rPr lang="en-US" sz="2400" dirty="0" smtClean="0">
                <a:cs typeface="Arial" pitchFamily="34" charset="0"/>
              </a:rPr>
              <a:t>The common misconception is that automotive engines are not designed to run at 90-100% power for extended periods of time. The fact is automotive engines are never operated near 100% power in an aircraft application. The operation of automotive engines in an aircraft is similar to that in a car, as seen with how the LS3 is operated. The LS3 Chevrolet engine has 430 HP at 5900 RPM. When used in an experimental aircraft the most horse power we recommend is 367 HP at 4500 rpm for takeoff. Throttling back to a high cruise setting RPM of 3400 is about 270 HP of the available 430. A low cruise setting of 2800 RPM is only 187 HP. This constitutes conservative use of the engine, extending engine life and offering exceptional fuel economy.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618" y="228600"/>
            <a:ext cx="7668766" cy="769441"/>
          </a:xfrm>
        </p:spPr>
        <p:txBody>
          <a:bodyPr wrap="none">
            <a:spAutoFit/>
          </a:bodyPr>
          <a:lstStyle/>
          <a:p>
            <a:r>
              <a:rPr lang="en-US" b="1" dirty="0" smtClean="0"/>
              <a:t>Why Use an Alternative Engine?</a:t>
            </a:r>
            <a:endParaRPr lang="en-US" b="1" dirty="0"/>
          </a:p>
        </p:txBody>
      </p:sp>
      <p:sp>
        <p:nvSpPr>
          <p:cNvPr id="3" name="TextBox 2"/>
          <p:cNvSpPr txBox="1"/>
          <p:nvPr/>
        </p:nvSpPr>
        <p:spPr>
          <a:xfrm>
            <a:off x="762000" y="1066800"/>
            <a:ext cx="7617342" cy="830997"/>
          </a:xfrm>
          <a:prstGeom prst="rect">
            <a:avLst/>
          </a:prstGeom>
          <a:noFill/>
        </p:spPr>
        <p:txBody>
          <a:bodyPr wrap="none" rtlCol="0">
            <a:spAutoFit/>
          </a:bodyPr>
          <a:lstStyle/>
          <a:p>
            <a:pPr algn="ctr"/>
            <a:r>
              <a:rPr lang="en-US" sz="2800" dirty="0" smtClean="0"/>
              <a:t>Top Seven Reasons to Consider an Auto Conversion</a:t>
            </a:r>
          </a:p>
          <a:p>
            <a:pPr algn="ctr"/>
            <a:r>
              <a:rPr lang="en-US" sz="2000" dirty="0" smtClean="0"/>
              <a:t>(from May 2013 KitPlanes Buyers Guide)</a:t>
            </a:r>
            <a:endParaRPr lang="en-US" sz="2000" dirty="0"/>
          </a:p>
        </p:txBody>
      </p:sp>
      <p:sp>
        <p:nvSpPr>
          <p:cNvPr id="4" name="TextBox 3"/>
          <p:cNvSpPr txBox="1"/>
          <p:nvPr/>
        </p:nvSpPr>
        <p:spPr>
          <a:xfrm>
            <a:off x="304801" y="2057400"/>
            <a:ext cx="8305800" cy="4739759"/>
          </a:xfrm>
          <a:prstGeom prst="rect">
            <a:avLst/>
          </a:prstGeom>
          <a:noFill/>
        </p:spPr>
        <p:txBody>
          <a:bodyPr wrap="square" rtlCol="0">
            <a:spAutoFit/>
          </a:bodyPr>
          <a:lstStyle/>
          <a:p>
            <a:pPr marL="342900" indent="-342900">
              <a:buFont typeface="+mj-lt"/>
              <a:buAutoNum type="arabicPeriod"/>
            </a:pPr>
            <a:r>
              <a:rPr lang="en-US" sz="2000" b="1" dirty="0" smtClean="0"/>
              <a:t>Cost to Install </a:t>
            </a:r>
            <a:r>
              <a:rPr lang="en-US" dirty="0" smtClean="0"/>
              <a:t>– can cost 35% to 65% less than a certified engine.</a:t>
            </a:r>
          </a:p>
          <a:p>
            <a:pPr marL="342900" indent="-342900">
              <a:buFont typeface="+mj-lt"/>
              <a:buAutoNum type="arabicPeriod"/>
            </a:pPr>
            <a:r>
              <a:rPr lang="en-US" sz="2000" b="1" dirty="0" smtClean="0"/>
              <a:t>Cost to Rebuild </a:t>
            </a:r>
            <a:r>
              <a:rPr lang="en-US" dirty="0" smtClean="0"/>
              <a:t>– can be brought back to zero time condition for less than a yellow-tagged aircraft crankshaft.</a:t>
            </a:r>
          </a:p>
          <a:p>
            <a:pPr marL="342900" indent="-342900">
              <a:buFont typeface="+mj-lt"/>
              <a:buAutoNum type="arabicPeriod"/>
            </a:pPr>
            <a:r>
              <a:rPr lang="en-US" sz="2000" b="1" dirty="0" smtClean="0"/>
              <a:t>Cost to Operate </a:t>
            </a:r>
            <a:r>
              <a:rPr lang="en-US" dirty="0" smtClean="0"/>
              <a:t>– Can use auto fuel instead of 100LL, burns less fuel per hour, uses less oil, etc.</a:t>
            </a:r>
          </a:p>
          <a:p>
            <a:pPr marL="342900" indent="-342900">
              <a:buFont typeface="+mj-lt"/>
              <a:buAutoNum type="arabicPeriod"/>
            </a:pPr>
            <a:r>
              <a:rPr lang="en-US" sz="2000" b="1" dirty="0" smtClean="0"/>
              <a:t>Cost to Maintain </a:t>
            </a:r>
            <a:r>
              <a:rPr lang="en-US" dirty="0" smtClean="0"/>
              <a:t>– Spark plugs, filters, and oil all cost less </a:t>
            </a:r>
            <a:r>
              <a:rPr lang="en-US" dirty="0"/>
              <a:t>,</a:t>
            </a:r>
            <a:r>
              <a:rPr lang="en-US" dirty="0" smtClean="0"/>
              <a:t> often use fewer parts, and maintenance intervals are longer.</a:t>
            </a:r>
          </a:p>
          <a:p>
            <a:pPr marL="342900" indent="-342900">
              <a:buFont typeface="+mj-lt"/>
              <a:buAutoNum type="arabicPeriod"/>
            </a:pPr>
            <a:r>
              <a:rPr lang="en-US" sz="2000" b="1" dirty="0" smtClean="0"/>
              <a:t>Convenience</a:t>
            </a:r>
            <a:r>
              <a:rPr lang="en-US" dirty="0" smtClean="0"/>
              <a:t> – Parts are available 24/7 locally or a short drive from the airport you might be stuck at.</a:t>
            </a:r>
          </a:p>
          <a:p>
            <a:pPr marL="342900" indent="-342900">
              <a:buFont typeface="+mj-lt"/>
              <a:buAutoNum type="arabicPeriod"/>
            </a:pPr>
            <a:r>
              <a:rPr lang="en-US" sz="2000" b="1" dirty="0" smtClean="0"/>
              <a:t>Smoothness </a:t>
            </a:r>
            <a:r>
              <a:rPr lang="en-US" dirty="0" smtClean="0"/>
              <a:t>– Most auto conversions run smoother due to configuration or better balancing which reduces fatigue on components and occupants.</a:t>
            </a:r>
          </a:p>
          <a:p>
            <a:pPr marL="342900" indent="-342900">
              <a:buFont typeface="+mj-lt"/>
              <a:buAutoNum type="arabicPeriod"/>
            </a:pPr>
            <a:r>
              <a:rPr lang="en-US" sz="2000" b="1" dirty="0" smtClean="0"/>
              <a:t>Because you can </a:t>
            </a:r>
            <a:r>
              <a:rPr lang="en-US" dirty="0" smtClean="0"/>
              <a:t>– Most of us build because we want to, and we get great satisfaction from it.</a:t>
            </a:r>
          </a:p>
          <a:p>
            <a:pPr marL="342900" indent="-342900">
              <a:buFont typeface="+mj-lt"/>
              <a:buAutoNum type="arabicPeriod"/>
            </a:pPr>
            <a:endParaRPr lang="en-US" dirty="0"/>
          </a:p>
          <a:p>
            <a:pPr marL="342900" indent="-342900"/>
            <a:r>
              <a:rPr lang="en-US" dirty="0" smtClean="0"/>
              <a:t>	In some cases you can get more horse power for less weight and get better performance too.</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86565" y="444044"/>
            <a:ext cx="6116931" cy="769441"/>
          </a:xfrm>
          <a:prstGeom prst="rect">
            <a:avLst/>
          </a:prstGeom>
        </p:spPr>
        <p:txBody>
          <a:bodyPr vert="horz" wrap="none" lIns="91440" tIns="45720" rIns="91440" bIns="45720" rtlCol="0" anchor="ctr">
            <a:spAutoFit/>
          </a:bodyPr>
          <a:lstStyle/>
          <a:p>
            <a:pPr algn="ctr">
              <a:spcBef>
                <a:spcPct val="0"/>
              </a:spcBef>
              <a:defRPr/>
            </a:pPr>
            <a:r>
              <a:rPr kumimoji="0" lang="en-US" sz="4400" b="1" i="0" u="none" strike="noStrike" kern="1200" cap="none" spc="0" normalizeH="0" baseline="0" noProof="0" dirty="0" smtClean="0">
                <a:ln>
                  <a:noFill/>
                </a:ln>
                <a:solidFill>
                  <a:schemeClr val="tx1"/>
                </a:solidFill>
                <a:effectLst/>
                <a:uLnTx/>
                <a:uFillTx/>
                <a:ea typeface="+mj-ea"/>
                <a:cs typeface="+mj-cs"/>
              </a:rPr>
              <a:t>Comparison Back Ground</a:t>
            </a:r>
            <a:endParaRPr kumimoji="0" lang="en-US" sz="4400" b="1" i="0" u="none" strike="noStrike" kern="1200" cap="none" spc="0" normalizeH="0" baseline="0" noProof="0" dirty="0">
              <a:ln>
                <a:noFill/>
              </a:ln>
              <a:solidFill>
                <a:schemeClr val="tx1"/>
              </a:solidFill>
              <a:effectLst/>
              <a:uLnTx/>
              <a:uFillTx/>
              <a:ea typeface="+mj-ea"/>
              <a:cs typeface="+mj-cs"/>
            </a:endParaRPr>
          </a:p>
        </p:txBody>
      </p:sp>
      <p:sp>
        <p:nvSpPr>
          <p:cNvPr id="4" name="TextBox 3"/>
          <p:cNvSpPr txBox="1"/>
          <p:nvPr/>
        </p:nvSpPr>
        <p:spPr>
          <a:xfrm>
            <a:off x="609600" y="1776948"/>
            <a:ext cx="8153400" cy="4154984"/>
          </a:xfrm>
          <a:prstGeom prst="rect">
            <a:avLst/>
          </a:prstGeom>
          <a:noFill/>
        </p:spPr>
        <p:txBody>
          <a:bodyPr wrap="square" rtlCol="0">
            <a:spAutoFit/>
          </a:bodyPr>
          <a:lstStyle/>
          <a:p>
            <a:pPr marL="342900" indent="-342900">
              <a:buFont typeface="+mj-lt"/>
              <a:buAutoNum type="arabicPeriod"/>
            </a:pPr>
            <a:r>
              <a:rPr lang="en-US" sz="2400" b="1" dirty="0" smtClean="0"/>
              <a:t>At Auto PSRUS’s most of our experience is with the LS series of V8 engines.</a:t>
            </a:r>
          </a:p>
          <a:p>
            <a:pPr marL="342900" indent="-342900">
              <a:buFont typeface="+mj-lt"/>
              <a:buAutoNum type="arabicPeriod"/>
            </a:pPr>
            <a:r>
              <a:rPr lang="en-US" sz="2400" b="1" dirty="0" smtClean="0"/>
              <a:t>The current LS engine used is the LS3.</a:t>
            </a:r>
          </a:p>
          <a:p>
            <a:pPr marL="342900" indent="-342900">
              <a:buFont typeface="+mj-lt"/>
              <a:buAutoNum type="arabicPeriod"/>
            </a:pPr>
            <a:r>
              <a:rPr lang="en-US" sz="2400" b="1" dirty="0" smtClean="0"/>
              <a:t>Other engines, like the Subaru that we also have experience with, may not be available from a automotive dealer as a new crate engine. So to keep the comparisons as equal as possible this presentation uses a </a:t>
            </a:r>
            <a:r>
              <a:rPr lang="en-US" sz="2400" b="1" u="sng" dirty="0" smtClean="0"/>
              <a:t>new</a:t>
            </a:r>
            <a:r>
              <a:rPr lang="en-US" sz="2400" b="1" dirty="0" smtClean="0"/>
              <a:t> LS3 crate engine to compare to </a:t>
            </a:r>
            <a:r>
              <a:rPr lang="en-US" sz="2400" b="1" u="sng" dirty="0" smtClean="0"/>
              <a:t>new</a:t>
            </a:r>
            <a:r>
              <a:rPr lang="en-US" sz="2400" b="1" dirty="0" smtClean="0"/>
              <a:t> Lycoming and Continental engines.</a:t>
            </a:r>
          </a:p>
          <a:p>
            <a:pPr marL="342900" indent="-342900">
              <a:buFont typeface="+mj-lt"/>
              <a:buAutoNum type="arabicPeriod"/>
            </a:pPr>
            <a:r>
              <a:rPr lang="en-US" sz="2400" b="1" dirty="0" smtClean="0"/>
              <a:t>We have seen similar cost savings at the rebuilt to rebuilt level, but this area has too many variables to take into account.</a:t>
            </a:r>
            <a:endParaRPr lang="en-US" sz="2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3504</Words>
  <Application>Microsoft Office PowerPoint</Application>
  <PresentationFormat>On-screen Show (4:3)</PresentationFormat>
  <Paragraphs>388</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By Stuart Davis of</vt:lpstr>
      <vt:lpstr>Slide 2</vt:lpstr>
      <vt:lpstr>Slide 3</vt:lpstr>
      <vt:lpstr>Slide 4</vt:lpstr>
      <vt:lpstr>Slide 5</vt:lpstr>
      <vt:lpstr>Slide 6</vt:lpstr>
      <vt:lpstr>Slide 7</vt:lpstr>
      <vt:lpstr>Why Use an Alternative Engine?</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Determining a Good Engine</vt:lpstr>
      <vt:lpstr>Slide 28</vt:lpstr>
      <vt:lpstr>Slide 29</vt:lpstr>
      <vt:lpstr>Slide 30</vt:lpstr>
      <vt:lpstr>Slide 31</vt:lpstr>
      <vt:lpstr>BW350b Gear Box</vt:lpstr>
      <vt:lpstr>BW350 and BW350a Installations</vt:lpstr>
      <vt:lpstr>BW350 and BW350a Installations (continued)</vt:lpstr>
      <vt:lpstr>200Za Gear Box</vt:lpstr>
      <vt:lpstr>200Z Installations</vt:lpstr>
      <vt:lpstr>Slide 37</vt:lpstr>
      <vt:lpstr>New PSRU Model Designations</vt:lpstr>
      <vt:lpstr>BW350b Upgrades</vt:lpstr>
      <vt:lpstr>200Za Upgrades</vt:lpstr>
      <vt:lpstr>Production Time Lines</vt:lpstr>
      <vt:lpstr>Old Stock Discounts</vt:lpstr>
      <vt:lpstr>Fire Wall Forward Weight Comparison</vt:lpstr>
      <vt:lpstr>QUESTIONS &amp;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an Alternative Engine?</dc:title>
  <dc:creator>Stuart Davis - Owner</dc:creator>
  <cp:lastModifiedBy>Stuart Davis - Owner</cp:lastModifiedBy>
  <cp:revision>112</cp:revision>
  <dcterms:created xsi:type="dcterms:W3CDTF">2016-02-03T17:56:52Z</dcterms:created>
  <dcterms:modified xsi:type="dcterms:W3CDTF">2016-08-12T20:16:35Z</dcterms:modified>
</cp:coreProperties>
</file>